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43"/>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93" r:id="rId37"/>
    <p:sldId id="294" r:id="rId38"/>
    <p:sldId id="289" r:id="rId39"/>
    <p:sldId id="290" r:id="rId40"/>
    <p:sldId id="291" r:id="rId41"/>
    <p:sldId id="292" r:id="rId42"/>
  </p:sldIdLst>
  <p:sldSz cx="7772400" cy="10058400"/>
  <p:notesSz cx="6858000" cy="9144000"/>
  <p:embeddedFontLst>
    <p:embeddedFont>
      <p:font typeface="Helvetica Neue" panose="020B060402020202020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Light" panose="020B0306030504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957" y="69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56220c88e_0_1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56220c8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5aeec777a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5aeec77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5aeec777a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5aeec77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56220c88e_0_15: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56220c8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5aeec777a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5aeec777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5aeec777a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5aeec777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56220c88e_0_2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56220c8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5aeec777a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5aeec777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5aeec777a_0_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5aeec777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af3aa860d_0_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af3aa86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5aeec777a_0_4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5aeec77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5aeec777a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5aeec77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af3aa860d_0_1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af3aa860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5aeec777a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5aeec777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5aeec777a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5aeec77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5aeec777a_0_7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5aeec777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5aeec777a_0_7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5aeec77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af3aa860d_0_1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af3aa86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5aeec777a_0_8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5aeec777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32a1af1d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632a1af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5aeec777a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5aeec77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5aeec777a_0_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5aeec77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56220c88e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56220c8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632a1af1d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632a1af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af3aa860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af3aa8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d8c850c25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da7220471_0_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da722047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fd1c8e08f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fd1c8e0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fd1c8e08f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fd1c8e0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fd1c8e08f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fd1c8e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txBox="1">
            <a:spLocks noGrp="1"/>
          </p:cNvSpPr>
          <p:nvPr>
            <p:ph type="title" idx="4294967295"/>
          </p:nvPr>
        </p:nvSpPr>
        <p:spPr>
          <a:xfrm>
            <a:off x="264950" y="4205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b="1">
                <a:solidFill>
                  <a:srgbClr val="FFFFFF"/>
                </a:solidFill>
              </a:rPr>
              <a:t>Project:</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Securing the Perimeter</a:t>
            </a:r>
            <a:endParaRPr sz="4000" b="1">
              <a:solidFill>
                <a:srgbClr val="FFFFFF"/>
              </a:solidFill>
            </a:endParaRPr>
          </a:p>
          <a:p>
            <a:pPr marL="0" lvl="0" indent="0" algn="ctr" rtl="0">
              <a:lnSpc>
                <a:spcPct val="115000"/>
              </a:lnSpc>
              <a:spcBef>
                <a:spcPts val="0"/>
              </a:spcBef>
              <a:spcAft>
                <a:spcPts val="0"/>
              </a:spcAft>
              <a:buNone/>
            </a:pP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Directions and </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Submission Template</a:t>
            </a:r>
            <a:endParaRPr sz="4000" b="1">
              <a:solidFill>
                <a:srgbClr val="FFFFFF"/>
              </a:solidFill>
            </a:endParaRPr>
          </a:p>
          <a:p>
            <a:pPr marL="0" lvl="0" indent="0" algn="l" rtl="0">
              <a:spcBef>
                <a:spcPts val="0"/>
              </a:spcBef>
              <a:spcAft>
                <a:spcPts val="0"/>
              </a:spcAft>
              <a:buNone/>
            </a:pPr>
            <a:endParaRPr/>
          </a:p>
        </p:txBody>
      </p:sp>
      <p:sp>
        <p:nvSpPr>
          <p:cNvPr id="177" name="Google Shape;177;p51"/>
          <p:cNvSpPr txBox="1">
            <a:spLocks noGrp="1"/>
          </p:cNvSpPr>
          <p:nvPr>
            <p:ph type="title" idx="4294967295"/>
          </p:nvPr>
        </p:nvSpPr>
        <p:spPr>
          <a:xfrm>
            <a:off x="417350" y="78119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000" i="1" dirty="0">
                <a:solidFill>
                  <a:srgbClr val="FFFFFF"/>
                </a:solidFill>
              </a:rPr>
              <a:t>Roylan Pais</a:t>
            </a:r>
            <a:endParaRPr sz="4000" dirty="0">
              <a:solidFill>
                <a:srgbClr val="FFFFFF"/>
              </a:solidFill>
            </a:endParaRPr>
          </a:p>
          <a:p>
            <a:pPr marL="0" lvl="0" indent="0" algn="ctr" rtl="0">
              <a:lnSpc>
                <a:spcPct val="115000"/>
              </a:lnSpc>
              <a:spcBef>
                <a:spcPts val="0"/>
              </a:spcBef>
              <a:spcAft>
                <a:spcPts val="0"/>
              </a:spcAft>
              <a:buNone/>
            </a:pPr>
            <a:r>
              <a:rPr lang="en-US" sz="4000" i="1" dirty="0">
                <a:solidFill>
                  <a:srgbClr val="FFFFFF"/>
                </a:solidFill>
              </a:rPr>
              <a:t>17-04-2024</a:t>
            </a:r>
            <a:endParaRPr sz="4000" i="1" dirty="0">
              <a:solidFill>
                <a:srgbClr val="FFFFFF"/>
              </a:solidFill>
            </a:endParaRPr>
          </a:p>
          <a:p>
            <a:pPr marL="0" lvl="0" indent="0" algn="l" rtl="0">
              <a:spcBef>
                <a:spcPts val="0"/>
              </a:spcBef>
              <a:spcAft>
                <a:spcPts val="0"/>
              </a:spcAft>
              <a:buNone/>
            </a:pPr>
            <a:endParaRPr i="1" dirty="0"/>
          </a:p>
        </p:txBody>
      </p:sp>
      <p:sp>
        <p:nvSpPr>
          <p:cNvPr id="178" name="Google Shape;178;p51"/>
          <p:cNvSpPr/>
          <p:nvPr/>
        </p:nvSpPr>
        <p:spPr>
          <a:xfrm>
            <a:off x="6526900" y="8834600"/>
            <a:ext cx="1133100" cy="480900"/>
          </a:xfrm>
          <a:prstGeom prst="rect">
            <a:avLst/>
          </a:prstGeom>
          <a:solidFill>
            <a:srgbClr val="02B4E5"/>
          </a:solidFill>
          <a:ln w="9525" cap="flat" cmpd="sng">
            <a:solidFill>
              <a:srgbClr val="02B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 Creating Virtual Machines</a:t>
            </a:r>
            <a:endParaRPr sz="3600" b="1"/>
          </a:p>
        </p:txBody>
      </p:sp>
      <p:sp>
        <p:nvSpPr>
          <p:cNvPr id="242" name="Google Shape;242;p6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Virtual Machines in your subnets. You will create 2 VMs in your DMZ and 3 VMs in your internal network. Please only use the Standard_B1s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45720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2.2.1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public and private DMZ subnets. Please only use Standard_B1s for your VM size and select the Linux Ubuntu 18.04 image, otherwise you will encounter an error.</a:t>
            </a:r>
            <a:endParaRPr sz="1800" b="1">
              <a:solidFill>
                <a:schemeClr val="dk2"/>
              </a:solidFill>
            </a:endParaRPr>
          </a:p>
        </p:txBody>
      </p:sp>
      <p:pic>
        <p:nvPicPr>
          <p:cNvPr id="2" name="Picture 1">
            <a:extLst>
              <a:ext uri="{FF2B5EF4-FFF2-40B4-BE49-F238E27FC236}">
                <a16:creationId xmlns:a16="http://schemas.microsoft.com/office/drawing/2014/main" id="{03790252-500E-5083-3F63-17CC9ED60686}"/>
              </a:ext>
            </a:extLst>
          </p:cNvPr>
          <p:cNvPicPr>
            <a:picLocks noChangeAspect="1"/>
          </p:cNvPicPr>
          <p:nvPr/>
        </p:nvPicPr>
        <p:blipFill rotWithShape="1">
          <a:blip r:embed="rId3"/>
          <a:srcRect l="21662" t="9463" r="538" b="27716"/>
          <a:stretch/>
        </p:blipFill>
        <p:spPr>
          <a:xfrm>
            <a:off x="20901" y="6089684"/>
            <a:ext cx="7730598" cy="2746216"/>
          </a:xfrm>
          <a:prstGeom prst="rect">
            <a:avLst/>
          </a:prstGeom>
        </p:spPr>
      </p:pic>
      <p:pic>
        <p:nvPicPr>
          <p:cNvPr id="3" name="Picture 2">
            <a:extLst>
              <a:ext uri="{FF2B5EF4-FFF2-40B4-BE49-F238E27FC236}">
                <a16:creationId xmlns:a16="http://schemas.microsoft.com/office/drawing/2014/main" id="{021E9007-F275-1A7A-ECD5-A36185C6FAD4}"/>
              </a:ext>
            </a:extLst>
          </p:cNvPr>
          <p:cNvPicPr>
            <a:picLocks noChangeAspect="1"/>
          </p:cNvPicPr>
          <p:nvPr/>
        </p:nvPicPr>
        <p:blipFill rotWithShape="1">
          <a:blip r:embed="rId4"/>
          <a:srcRect l="21438" t="11105" b="24134"/>
          <a:stretch/>
        </p:blipFill>
        <p:spPr>
          <a:xfrm>
            <a:off x="0" y="2631440"/>
            <a:ext cx="7730598" cy="2816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2.2.2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Management, Secure, and Enterprise internal subnets. Please only use Standard_B1s for your VM size and select the Linux Ubuntu 18.04 image, otherwise you will encounter an error.</a:t>
            </a:r>
            <a:endParaRPr sz="1800" b="1">
              <a:solidFill>
                <a:schemeClr val="dk2"/>
              </a:solidFill>
            </a:endParaRPr>
          </a:p>
        </p:txBody>
      </p:sp>
      <p:pic>
        <p:nvPicPr>
          <p:cNvPr id="3" name="Picture 2">
            <a:extLst>
              <a:ext uri="{FF2B5EF4-FFF2-40B4-BE49-F238E27FC236}">
                <a16:creationId xmlns:a16="http://schemas.microsoft.com/office/drawing/2014/main" id="{0A79C2EE-1127-18DD-C468-2A89F3739879}"/>
              </a:ext>
            </a:extLst>
          </p:cNvPr>
          <p:cNvPicPr>
            <a:picLocks noChangeAspect="1"/>
          </p:cNvPicPr>
          <p:nvPr/>
        </p:nvPicPr>
        <p:blipFill rotWithShape="1">
          <a:blip r:embed="rId3"/>
          <a:srcRect l="21848" t="9518" r="3408" b="25202"/>
          <a:stretch/>
        </p:blipFill>
        <p:spPr>
          <a:xfrm>
            <a:off x="723943" y="5239657"/>
            <a:ext cx="5809375" cy="2235200"/>
          </a:xfrm>
          <a:prstGeom prst="rect">
            <a:avLst/>
          </a:prstGeom>
        </p:spPr>
      </p:pic>
      <p:pic>
        <p:nvPicPr>
          <p:cNvPr id="2" name="Picture 1">
            <a:extLst>
              <a:ext uri="{FF2B5EF4-FFF2-40B4-BE49-F238E27FC236}">
                <a16:creationId xmlns:a16="http://schemas.microsoft.com/office/drawing/2014/main" id="{99F8C439-D128-1FD1-A9BD-094AD0FD1C28}"/>
              </a:ext>
            </a:extLst>
          </p:cNvPr>
          <p:cNvPicPr>
            <a:picLocks noChangeAspect="1"/>
          </p:cNvPicPr>
          <p:nvPr/>
        </p:nvPicPr>
        <p:blipFill rotWithShape="1">
          <a:blip r:embed="rId4"/>
          <a:srcRect l="21848" t="10963" b="27421"/>
          <a:stretch/>
        </p:blipFill>
        <p:spPr>
          <a:xfrm>
            <a:off x="591517" y="2598058"/>
            <a:ext cx="6074229" cy="2119086"/>
          </a:xfrm>
          <a:prstGeom prst="rect">
            <a:avLst/>
          </a:prstGeom>
        </p:spPr>
      </p:pic>
      <p:pic>
        <p:nvPicPr>
          <p:cNvPr id="4" name="Picture 3">
            <a:extLst>
              <a:ext uri="{FF2B5EF4-FFF2-40B4-BE49-F238E27FC236}">
                <a16:creationId xmlns:a16="http://schemas.microsoft.com/office/drawing/2014/main" id="{E841EDAA-D83C-9CE1-0B48-43B1B30D1DE2}"/>
              </a:ext>
            </a:extLst>
          </p:cNvPr>
          <p:cNvPicPr>
            <a:picLocks noChangeAspect="1"/>
          </p:cNvPicPr>
          <p:nvPr/>
        </p:nvPicPr>
        <p:blipFill rotWithShape="1">
          <a:blip r:embed="rId5"/>
          <a:srcRect l="21848" t="10795" r="3408" b="29090"/>
          <a:stretch/>
        </p:blipFill>
        <p:spPr>
          <a:xfrm>
            <a:off x="723943" y="7794171"/>
            <a:ext cx="5809375" cy="20610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Secure Routing</a:t>
            </a:r>
            <a:endParaRPr/>
          </a:p>
        </p:txBody>
      </p:sp>
      <p:sp>
        <p:nvSpPr>
          <p:cNvPr id="260" name="Google Shape;260;p6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configure secure routing within your Virtual Network and subnets. Follow secure best practices when creating network traffic rules.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2.3.1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DMZ. </a:t>
            </a:r>
            <a:endParaRPr sz="1800" b="1">
              <a:solidFill>
                <a:schemeClr val="dk2"/>
              </a:solidFill>
            </a:endParaRPr>
          </a:p>
        </p:txBody>
      </p:sp>
      <p:pic>
        <p:nvPicPr>
          <p:cNvPr id="6146" name="Picture 2">
            <a:extLst>
              <a:ext uri="{FF2B5EF4-FFF2-40B4-BE49-F238E27FC236}">
                <a16:creationId xmlns:a16="http://schemas.microsoft.com/office/drawing/2014/main" id="{F8B4A36F-B9B8-0BBC-7EFC-B5A8C3BAA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1625"/>
            <a:ext cx="7796118" cy="31598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AC74215-5E6B-E4A7-48EF-49D472D743AB}"/>
              </a:ext>
            </a:extLst>
          </p:cNvPr>
          <p:cNvPicPr>
            <a:picLocks noChangeAspect="1"/>
          </p:cNvPicPr>
          <p:nvPr/>
        </p:nvPicPr>
        <p:blipFill>
          <a:blip r:embed="rId4"/>
          <a:stretch>
            <a:fillRect/>
          </a:stretch>
        </p:blipFill>
        <p:spPr>
          <a:xfrm>
            <a:off x="0" y="5856342"/>
            <a:ext cx="7772400" cy="40759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2.3.2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Internal network. </a:t>
            </a:r>
            <a:endParaRPr sz="1800" b="1">
              <a:solidFill>
                <a:schemeClr val="dk2"/>
              </a:solidFill>
            </a:endParaRPr>
          </a:p>
        </p:txBody>
      </p:sp>
      <p:pic>
        <p:nvPicPr>
          <p:cNvPr id="8194" name="Picture 2">
            <a:extLst>
              <a:ext uri="{FF2B5EF4-FFF2-40B4-BE49-F238E27FC236}">
                <a16:creationId xmlns:a16="http://schemas.microsoft.com/office/drawing/2014/main" id="{A5DAC03F-4D01-FB49-BC22-30947BA3A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51" y="1874059"/>
            <a:ext cx="6667298" cy="266913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93B44CA-45B5-4169-8F50-BB9CEC4CE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51" y="4674287"/>
            <a:ext cx="6667297" cy="26137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F141127-C4C0-0303-9B43-EF128A6EB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52" y="7358512"/>
            <a:ext cx="6667296" cy="2658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 VPN Access</a:t>
            </a:r>
            <a:endParaRPr/>
          </a:p>
        </p:txBody>
      </p:sp>
      <p:sp>
        <p:nvSpPr>
          <p:cNvPr id="278" name="Google Shape;278;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a VPN to secure access to your internal network. After creating your VPN, test your VPN connection and attempt connecting to one of your VMs in your internal network.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2.4.1 Screenshot</a:t>
            </a:r>
            <a:endParaRPr sz="3600" b="1"/>
          </a:p>
          <a:p>
            <a:pPr marL="0" lvl="0" indent="0" algn="l" rtl="0">
              <a:lnSpc>
                <a:spcPct val="115000"/>
              </a:lnSpc>
              <a:spcBef>
                <a:spcPts val="1200"/>
              </a:spcBef>
              <a:spcAft>
                <a:spcPts val="1200"/>
              </a:spcAft>
              <a:buNone/>
            </a:pPr>
            <a:r>
              <a:rPr lang="en" sz="1800" b="1">
                <a:solidFill>
                  <a:schemeClr val="dk2"/>
                </a:solidFill>
              </a:rPr>
              <a:t>Create a VPN to connect to your internal network. </a:t>
            </a:r>
            <a:endParaRPr sz="1800" b="1">
              <a:solidFill>
                <a:schemeClr val="dk2"/>
              </a:solidFill>
            </a:endParaRPr>
          </a:p>
        </p:txBody>
      </p:sp>
      <p:pic>
        <p:nvPicPr>
          <p:cNvPr id="4" name="Picture 3" descr="A screenshot of a computer&#10;&#10;Description automatically generated">
            <a:extLst>
              <a:ext uri="{FF2B5EF4-FFF2-40B4-BE49-F238E27FC236}">
                <a16:creationId xmlns:a16="http://schemas.microsoft.com/office/drawing/2014/main" id="{FB0FEE62-53AA-3298-46F0-435A4929A949}"/>
              </a:ext>
            </a:extLst>
          </p:cNvPr>
          <p:cNvPicPr>
            <a:picLocks noChangeAspect="1"/>
          </p:cNvPicPr>
          <p:nvPr/>
        </p:nvPicPr>
        <p:blipFill rotWithShape="1">
          <a:blip r:embed="rId3"/>
          <a:srcRect t="14359" r="16898" b="1"/>
          <a:stretch/>
        </p:blipFill>
        <p:spPr>
          <a:xfrm>
            <a:off x="0" y="7489371"/>
            <a:ext cx="7772400" cy="2803706"/>
          </a:xfrm>
          <a:prstGeom prst="rect">
            <a:avLst/>
          </a:prstGeom>
          <a:ln>
            <a:noFill/>
          </a:ln>
        </p:spPr>
      </p:pic>
      <p:pic>
        <p:nvPicPr>
          <p:cNvPr id="6" name="Picture 5">
            <a:extLst>
              <a:ext uri="{FF2B5EF4-FFF2-40B4-BE49-F238E27FC236}">
                <a16:creationId xmlns:a16="http://schemas.microsoft.com/office/drawing/2014/main" id="{5496D708-5B30-359A-A952-B7503199A3E0}"/>
              </a:ext>
            </a:extLst>
          </p:cNvPr>
          <p:cNvPicPr>
            <a:picLocks noChangeAspect="1"/>
          </p:cNvPicPr>
          <p:nvPr/>
        </p:nvPicPr>
        <p:blipFill>
          <a:blip r:embed="rId4"/>
          <a:stretch>
            <a:fillRect/>
          </a:stretch>
        </p:blipFill>
        <p:spPr>
          <a:xfrm>
            <a:off x="1019175" y="1990171"/>
            <a:ext cx="5377543" cy="2359139"/>
          </a:xfrm>
          <a:prstGeom prst="rect">
            <a:avLst/>
          </a:prstGeom>
        </p:spPr>
      </p:pic>
      <p:pic>
        <p:nvPicPr>
          <p:cNvPr id="1026" name="Picture 2">
            <a:extLst>
              <a:ext uri="{FF2B5EF4-FFF2-40B4-BE49-F238E27FC236}">
                <a16:creationId xmlns:a16="http://schemas.microsoft.com/office/drawing/2014/main" id="{D392C032-E15E-C923-6569-304BDB71D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872" y="4449072"/>
            <a:ext cx="4704671" cy="2844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2.4.2 Screenshot</a:t>
            </a:r>
            <a:endParaRPr sz="3600" b="1"/>
          </a:p>
          <a:p>
            <a:pPr marL="0" lvl="0" indent="0" algn="l" rtl="0">
              <a:lnSpc>
                <a:spcPct val="115000"/>
              </a:lnSpc>
              <a:spcBef>
                <a:spcPts val="1200"/>
              </a:spcBef>
              <a:spcAft>
                <a:spcPts val="1200"/>
              </a:spcAft>
              <a:buNone/>
            </a:pPr>
            <a:r>
              <a:rPr lang="en" sz="1800" b="1">
                <a:solidFill>
                  <a:schemeClr val="dk2"/>
                </a:solidFill>
              </a:rPr>
              <a:t>Test VPN connection by connecting to one of the VMs in your internal network.</a:t>
            </a:r>
            <a:endParaRPr sz="1800" b="1">
              <a:solidFill>
                <a:schemeClr val="dk2"/>
              </a:solidFill>
            </a:endParaRPr>
          </a:p>
        </p:txBody>
      </p:sp>
      <p:pic>
        <p:nvPicPr>
          <p:cNvPr id="3" name="Picture 2">
            <a:extLst>
              <a:ext uri="{FF2B5EF4-FFF2-40B4-BE49-F238E27FC236}">
                <a16:creationId xmlns:a16="http://schemas.microsoft.com/office/drawing/2014/main" id="{A3EB21E0-8E46-7D75-7A49-15339E2121FC}"/>
              </a:ext>
            </a:extLst>
          </p:cNvPr>
          <p:cNvPicPr>
            <a:picLocks noChangeAspect="1"/>
          </p:cNvPicPr>
          <p:nvPr/>
        </p:nvPicPr>
        <p:blipFill>
          <a:blip r:embed="rId3"/>
          <a:stretch>
            <a:fillRect/>
          </a:stretch>
        </p:blipFill>
        <p:spPr>
          <a:xfrm>
            <a:off x="-5898" y="1952195"/>
            <a:ext cx="7778298" cy="74111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4"/>
        <p:cNvGrpSpPr/>
        <p:nvPr/>
      </p:nvGrpSpPr>
      <p:grpSpPr>
        <a:xfrm>
          <a:off x="0" y="0"/>
          <a:ext cx="0" cy="0"/>
          <a:chOff x="0" y="0"/>
          <a:chExt cx="0" cy="0"/>
        </a:xfrm>
      </p:grpSpPr>
      <p:sp>
        <p:nvSpPr>
          <p:cNvPr id="295" name="Google Shape;295;p70"/>
          <p:cNvSpPr/>
          <p:nvPr/>
        </p:nvSpPr>
        <p:spPr>
          <a:xfrm>
            <a:off x="902700" y="4003550"/>
            <a:ext cx="6147900" cy="34992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Continuous Monitoring with a SIEM</a:t>
            </a:r>
            <a:endParaRPr sz="3600" b="1">
              <a:solidFill>
                <a:srgbClr val="FFFFFF"/>
              </a:solidFill>
              <a:latin typeface="Open Sans"/>
              <a:ea typeface="Open Sans"/>
              <a:cs typeface="Open Sans"/>
              <a:sym typeface="Open Sans"/>
            </a:endParaRPr>
          </a:p>
        </p:txBody>
      </p:sp>
      <p:sp>
        <p:nvSpPr>
          <p:cNvPr id="296" name="Google Shape;296;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0"/>
        <p:cNvGrpSpPr/>
        <p:nvPr/>
      </p:nvGrpSpPr>
      <p:grpSpPr>
        <a:xfrm>
          <a:off x="0" y="0"/>
          <a:ext cx="0" cy="0"/>
          <a:chOff x="0" y="0"/>
          <a:chExt cx="0" cy="0"/>
        </a:xfrm>
      </p:grpSpPr>
      <p:sp>
        <p:nvSpPr>
          <p:cNvPr id="191" name="Google Shape;191;p53"/>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2" name="Google Shape;192;p5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3" name="Google Shape;193;p53"/>
          <p:cNvSpPr/>
          <p:nvPr/>
        </p:nvSpPr>
        <p:spPr>
          <a:xfrm>
            <a:off x="1094850" y="3965950"/>
            <a:ext cx="5582700" cy="333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Secure Network Architecture</a:t>
            </a:r>
            <a:endParaRPr sz="3600" b="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3: Build the SIEM</a:t>
            </a:r>
            <a:endParaRPr sz="3600" b="1"/>
          </a:p>
        </p:txBody>
      </p:sp>
      <p:sp>
        <p:nvSpPr>
          <p:cNvPr id="302" name="Google Shape;302;p7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Now that you've built a secure network architecture and a Zero Trust model, you're ready to wrap up your contract and finish the last piece of work. Your last task is to set up a solution to monitor the enterprise network and alert you about potential attacks.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For this section, you will continue working in the Project Workspace in the classroom, then provide screenshots of your work here in this document.</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3.1.1 Screenshot</a:t>
            </a:r>
            <a:endParaRPr sz="3600" b="1"/>
          </a:p>
          <a:p>
            <a:pPr marL="0" lvl="0" indent="0" algn="l" rtl="0">
              <a:lnSpc>
                <a:spcPct val="115000"/>
              </a:lnSpc>
              <a:spcBef>
                <a:spcPts val="1200"/>
              </a:spcBef>
              <a:spcAft>
                <a:spcPts val="0"/>
              </a:spcAft>
              <a:buClr>
                <a:schemeClr val="dk1"/>
              </a:buClr>
              <a:buSzPts val="1100"/>
              <a:buFont typeface="Arial"/>
              <a:buNone/>
            </a:pPr>
            <a:r>
              <a:rPr lang="en" sz="1800" b="1">
                <a:solidFill>
                  <a:schemeClr val="dk2"/>
                </a:solidFill>
              </a:rPr>
              <a:t>Create a VM in your private DMZ. On that VM, go through the process to create an ELK Server. For your Elk Server use the VM size DS1_v2 and  Linux Ubuntu 18.04 image.</a:t>
            </a:r>
            <a:endParaRPr sz="1800" b="1">
              <a:solidFill>
                <a:schemeClr val="dk2"/>
              </a:solidFill>
            </a:endParaRPr>
          </a:p>
          <a:p>
            <a:pPr marL="0" lvl="0" indent="0" algn="l" rtl="0">
              <a:spcBef>
                <a:spcPts val="1200"/>
              </a:spcBef>
              <a:spcAft>
                <a:spcPts val="0"/>
              </a:spcAft>
              <a:buNone/>
            </a:pPr>
            <a:endParaRPr sz="3600" b="1"/>
          </a:p>
        </p:txBody>
      </p:sp>
      <p:sp>
        <p:nvSpPr>
          <p:cNvPr id="308" name="Google Shape;308;p7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34C5588D-5450-4E73-40C8-F4D7BE267A7C}"/>
              </a:ext>
            </a:extLst>
          </p:cNvPr>
          <p:cNvPicPr>
            <a:picLocks noChangeAspect="1"/>
          </p:cNvPicPr>
          <p:nvPr/>
        </p:nvPicPr>
        <p:blipFill>
          <a:blip r:embed="rId3"/>
          <a:stretch>
            <a:fillRect/>
          </a:stretch>
        </p:blipFill>
        <p:spPr>
          <a:xfrm>
            <a:off x="0" y="3468892"/>
            <a:ext cx="7772400" cy="31206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3.1.2 Screenshot</a:t>
            </a:r>
            <a:endParaRPr sz="3600" b="1"/>
          </a:p>
          <a:p>
            <a:pPr marL="0" lvl="0" indent="0" algn="l" rtl="0">
              <a:lnSpc>
                <a:spcPct val="115000"/>
              </a:lnSpc>
              <a:spcBef>
                <a:spcPts val="1200"/>
              </a:spcBef>
              <a:spcAft>
                <a:spcPts val="0"/>
              </a:spcAft>
              <a:buNone/>
            </a:pPr>
            <a:r>
              <a:rPr lang="en" sz="1800" b="1">
                <a:solidFill>
                  <a:schemeClr val="dk2"/>
                </a:solidFill>
              </a:rPr>
              <a:t>Set up routing to only allow traffic inbound to the server from both your virtual networks, and make sure Kibana is only accessible when you're on the network.</a:t>
            </a:r>
            <a:endParaRPr sz="1800" b="1">
              <a:solidFill>
                <a:schemeClr val="dk2"/>
              </a:solidFill>
            </a:endParaRPr>
          </a:p>
          <a:p>
            <a:pPr marL="0" lvl="0" indent="0" algn="l" rtl="0">
              <a:spcBef>
                <a:spcPts val="1200"/>
              </a:spcBef>
              <a:spcAft>
                <a:spcPts val="0"/>
              </a:spcAft>
              <a:buNone/>
            </a:pPr>
            <a:endParaRPr sz="3600" b="1"/>
          </a:p>
        </p:txBody>
      </p:sp>
      <p:sp>
        <p:nvSpPr>
          <p:cNvPr id="314" name="Google Shape;314;p7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4" name="Picture 3">
            <a:extLst>
              <a:ext uri="{FF2B5EF4-FFF2-40B4-BE49-F238E27FC236}">
                <a16:creationId xmlns:a16="http://schemas.microsoft.com/office/drawing/2014/main" id="{7676B3FD-8247-0A0B-80C4-7E4F1C34CD07}"/>
              </a:ext>
            </a:extLst>
          </p:cNvPr>
          <p:cNvPicPr>
            <a:picLocks noChangeAspect="1"/>
          </p:cNvPicPr>
          <p:nvPr/>
        </p:nvPicPr>
        <p:blipFill>
          <a:blip r:embed="rId3"/>
          <a:stretch>
            <a:fillRect/>
          </a:stretch>
        </p:blipFill>
        <p:spPr>
          <a:xfrm>
            <a:off x="0" y="3191376"/>
            <a:ext cx="7772400" cy="36756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3.2 Ingest Logs</a:t>
            </a:r>
            <a:endParaRPr sz="3600" b="1"/>
          </a:p>
        </p:txBody>
      </p:sp>
      <p:sp>
        <p:nvSpPr>
          <p:cNvPr id="320" name="Google Shape;320;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start setting up ingest sources for your ELK server.</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a:t>
            </a:r>
            <a:r>
              <a:rPr lang="en" sz="1900" b="1">
                <a:latin typeface="Open Sans"/>
                <a:ea typeface="Open Sans"/>
                <a:cs typeface="Open Sans"/>
                <a:sym typeface="Open Sans"/>
              </a:rPr>
              <a:t> </a:t>
            </a:r>
            <a:r>
              <a:rPr lang="en" sz="1800" b="1">
                <a:latin typeface="Open Sans"/>
                <a:ea typeface="Open Sans"/>
                <a:cs typeface="Open Sans"/>
                <a:sym typeface="Open Sans"/>
              </a:rPr>
              <a:t>on the following pages, showing completion of each of the specified tasks.</a:t>
            </a:r>
            <a:endParaRPr sz="1800"/>
          </a:p>
          <a:p>
            <a:pPr marL="0" lvl="0" indent="0" algn="l" rtl="0">
              <a:spcBef>
                <a:spcPts val="1600"/>
              </a:spcBef>
              <a:spcAft>
                <a:spcPts val="0"/>
              </a:spcAft>
              <a:buClr>
                <a:schemeClr val="dk1"/>
              </a:buClr>
              <a:buSzPts val="1100"/>
              <a:buFont typeface="Arial"/>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7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3.2.1 Screenshot</a:t>
            </a:r>
            <a:endParaRPr sz="3600" b="1"/>
          </a:p>
          <a:p>
            <a:pPr marL="0" lvl="0" indent="0" algn="l" rtl="0">
              <a:lnSpc>
                <a:spcPct val="115000"/>
              </a:lnSpc>
              <a:spcBef>
                <a:spcPts val="1200"/>
              </a:spcBef>
              <a:spcAft>
                <a:spcPts val="0"/>
              </a:spcAft>
              <a:buNone/>
            </a:pPr>
            <a:r>
              <a:rPr lang="en" sz="1800" b="1">
                <a:solidFill>
                  <a:schemeClr val="dk2"/>
                </a:solidFill>
              </a:rPr>
              <a:t>Install Filebeat on your web servers and show the Filebeat service as active.</a:t>
            </a:r>
            <a:endParaRPr sz="1800" b="1">
              <a:solidFill>
                <a:schemeClr val="dk2"/>
              </a:solidFill>
            </a:endParaRPr>
          </a:p>
          <a:p>
            <a:pPr marL="0" lvl="0" indent="0" algn="l" rtl="0">
              <a:spcBef>
                <a:spcPts val="1200"/>
              </a:spcBef>
              <a:spcAft>
                <a:spcPts val="0"/>
              </a:spcAft>
              <a:buNone/>
            </a:pPr>
            <a:endParaRPr sz="3600" b="1"/>
          </a:p>
        </p:txBody>
      </p:sp>
      <p:sp>
        <p:nvSpPr>
          <p:cNvPr id="326" name="Google Shape;326;p7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0764FDBA-BD40-4D49-CE6B-10A76979E420}"/>
              </a:ext>
            </a:extLst>
          </p:cNvPr>
          <p:cNvPicPr>
            <a:picLocks noChangeAspect="1"/>
          </p:cNvPicPr>
          <p:nvPr/>
        </p:nvPicPr>
        <p:blipFill>
          <a:blip r:embed="rId3"/>
          <a:stretch>
            <a:fillRect/>
          </a:stretch>
        </p:blipFill>
        <p:spPr>
          <a:xfrm>
            <a:off x="52576" y="3230881"/>
            <a:ext cx="7700011" cy="3581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3.2.2 Screenshot</a:t>
            </a:r>
            <a:endParaRPr sz="3600" b="1"/>
          </a:p>
          <a:p>
            <a:pPr marL="0" lvl="0" indent="0" algn="l" rtl="0">
              <a:lnSpc>
                <a:spcPct val="115000"/>
              </a:lnSpc>
              <a:spcBef>
                <a:spcPts val="1200"/>
              </a:spcBef>
              <a:spcAft>
                <a:spcPts val="0"/>
              </a:spcAft>
              <a:buNone/>
            </a:pPr>
            <a:r>
              <a:rPr lang="en" sz="1800" b="1">
                <a:solidFill>
                  <a:schemeClr val="dk2"/>
                </a:solidFill>
              </a:rPr>
              <a:t>Configure Filebeat to route web server logs to Elasticsearch.</a:t>
            </a:r>
            <a:endParaRPr sz="1800" b="1">
              <a:solidFill>
                <a:schemeClr val="dk2"/>
              </a:solidFill>
            </a:endParaRPr>
          </a:p>
          <a:p>
            <a:pPr marL="0" lvl="0" indent="0" algn="l" rtl="0">
              <a:spcBef>
                <a:spcPts val="1200"/>
              </a:spcBef>
              <a:spcAft>
                <a:spcPts val="0"/>
              </a:spcAft>
              <a:buNone/>
            </a:pPr>
            <a:endParaRPr sz="3600" b="1"/>
          </a:p>
        </p:txBody>
      </p:sp>
      <p:sp>
        <p:nvSpPr>
          <p:cNvPr id="332" name="Google Shape;332;p7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65C73D29-CCB4-E388-4991-12901F67207F}"/>
              </a:ext>
            </a:extLst>
          </p:cNvPr>
          <p:cNvPicPr>
            <a:picLocks noChangeAspect="1"/>
          </p:cNvPicPr>
          <p:nvPr/>
        </p:nvPicPr>
        <p:blipFill>
          <a:blip r:embed="rId3"/>
          <a:stretch>
            <a:fillRect/>
          </a:stretch>
        </p:blipFill>
        <p:spPr>
          <a:xfrm>
            <a:off x="6236" y="2897802"/>
            <a:ext cx="7823012" cy="1799772"/>
          </a:xfrm>
          <a:prstGeom prst="rect">
            <a:avLst/>
          </a:prstGeom>
        </p:spPr>
      </p:pic>
      <p:pic>
        <p:nvPicPr>
          <p:cNvPr id="5" name="Picture 4">
            <a:extLst>
              <a:ext uri="{FF2B5EF4-FFF2-40B4-BE49-F238E27FC236}">
                <a16:creationId xmlns:a16="http://schemas.microsoft.com/office/drawing/2014/main" id="{FC97974A-4E6D-A350-F400-563A0017C333}"/>
              </a:ext>
            </a:extLst>
          </p:cNvPr>
          <p:cNvPicPr>
            <a:picLocks noChangeAspect="1"/>
          </p:cNvPicPr>
          <p:nvPr/>
        </p:nvPicPr>
        <p:blipFill>
          <a:blip r:embed="rId4"/>
          <a:stretch>
            <a:fillRect/>
          </a:stretch>
        </p:blipFill>
        <p:spPr>
          <a:xfrm>
            <a:off x="-50612" y="5560121"/>
            <a:ext cx="7823012" cy="35629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3.2.3 Screenshot</a:t>
            </a:r>
            <a:endParaRPr sz="3600" b="1"/>
          </a:p>
          <a:p>
            <a:pPr marL="0" lvl="0" indent="0" algn="l" rtl="0">
              <a:lnSpc>
                <a:spcPct val="115000"/>
              </a:lnSpc>
              <a:spcBef>
                <a:spcPts val="1200"/>
              </a:spcBef>
              <a:spcAft>
                <a:spcPts val="0"/>
              </a:spcAft>
              <a:buNone/>
            </a:pPr>
            <a:r>
              <a:rPr lang="en" sz="1800" b="1">
                <a:solidFill>
                  <a:schemeClr val="dk2"/>
                </a:solidFill>
              </a:rPr>
              <a:t>Simulate web traffic to your web servers using https://www.babylontraffic.com.</a:t>
            </a:r>
            <a:endParaRPr sz="1800" b="1">
              <a:solidFill>
                <a:schemeClr val="dk2"/>
              </a:solidFill>
            </a:endParaRPr>
          </a:p>
          <a:p>
            <a:pPr marL="0" lvl="0" indent="0" algn="l" rtl="0">
              <a:spcBef>
                <a:spcPts val="1200"/>
              </a:spcBef>
              <a:spcAft>
                <a:spcPts val="0"/>
              </a:spcAft>
              <a:buNone/>
            </a:pPr>
            <a:endParaRPr sz="3600" b="1"/>
          </a:p>
        </p:txBody>
      </p:sp>
      <p:sp>
        <p:nvSpPr>
          <p:cNvPr id="338" name="Google Shape;338;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B167BA86-7D60-E952-04E4-8419FC0DB979}"/>
              </a:ext>
            </a:extLst>
          </p:cNvPr>
          <p:cNvPicPr>
            <a:picLocks noChangeAspect="1"/>
          </p:cNvPicPr>
          <p:nvPr/>
        </p:nvPicPr>
        <p:blipFill>
          <a:blip r:embed="rId3"/>
          <a:stretch>
            <a:fillRect/>
          </a:stretch>
        </p:blipFill>
        <p:spPr>
          <a:xfrm>
            <a:off x="0" y="3276254"/>
            <a:ext cx="7772400" cy="35058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3.2.4 Screenshot</a:t>
            </a:r>
            <a:endParaRPr sz="3600" b="1"/>
          </a:p>
          <a:p>
            <a:pPr marL="0" lvl="0" indent="0" algn="l" rtl="0">
              <a:lnSpc>
                <a:spcPct val="115000"/>
              </a:lnSpc>
              <a:spcBef>
                <a:spcPts val="1200"/>
              </a:spcBef>
              <a:spcAft>
                <a:spcPts val="0"/>
              </a:spcAft>
              <a:buNone/>
            </a:pPr>
            <a:r>
              <a:rPr lang="en" sz="1800" b="1">
                <a:solidFill>
                  <a:schemeClr val="dk2"/>
                </a:solidFill>
              </a:rPr>
              <a:t>Web server logs appear in Kibana.</a:t>
            </a:r>
            <a:endParaRPr sz="1800" b="1">
              <a:solidFill>
                <a:schemeClr val="dk2"/>
              </a:solidFill>
            </a:endParaRPr>
          </a:p>
          <a:p>
            <a:pPr marL="0" lvl="0" indent="0" algn="l" rtl="0">
              <a:spcBef>
                <a:spcPts val="1200"/>
              </a:spcBef>
              <a:spcAft>
                <a:spcPts val="0"/>
              </a:spcAft>
              <a:buNone/>
            </a:pPr>
            <a:endParaRPr sz="3600" b="1"/>
          </a:p>
        </p:txBody>
      </p:sp>
      <p:sp>
        <p:nvSpPr>
          <p:cNvPr id="344" name="Google Shape;344;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E64980F4-85A0-0205-A558-C93A67E32611}"/>
              </a:ext>
            </a:extLst>
          </p:cNvPr>
          <p:cNvPicPr>
            <a:picLocks noChangeAspect="1"/>
          </p:cNvPicPr>
          <p:nvPr/>
        </p:nvPicPr>
        <p:blipFill>
          <a:blip r:embed="rId3"/>
          <a:stretch>
            <a:fillRect/>
          </a:stretch>
        </p:blipFill>
        <p:spPr>
          <a:xfrm>
            <a:off x="0" y="3284919"/>
            <a:ext cx="7772400" cy="348856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3.3 Build Alerts</a:t>
            </a:r>
            <a:endParaRPr sz="3600" b="1"/>
          </a:p>
        </p:txBody>
      </p:sp>
      <p:sp>
        <p:nvSpPr>
          <p:cNvPr id="350" name="Google Shape;350;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Open Sans"/>
                <a:ea typeface="Open Sans"/>
                <a:cs typeface="Open Sans"/>
                <a:sym typeface="Open Sans"/>
              </a:rPr>
              <a:t>In this next section, you will create alerts on the simulated web traffic you see. Build alerts to alert you of possible DoS, brute force, and probing attacks.</a:t>
            </a:r>
            <a:endParaRPr sz="1900" b="1">
              <a:latin typeface="Open Sans"/>
              <a:ea typeface="Open Sans"/>
              <a:cs typeface="Open Sans"/>
              <a:sym typeface="Open Sans"/>
            </a:endParaRPr>
          </a:p>
          <a:p>
            <a:pPr marL="0" lvl="0" indent="0" algn="l" rtl="0">
              <a:spcBef>
                <a:spcPts val="1600"/>
              </a:spcBef>
              <a:spcAft>
                <a:spcPts val="0"/>
              </a:spcAft>
              <a:buNone/>
            </a:pPr>
            <a:r>
              <a:rPr lang="en" sz="1900" b="1">
                <a:latin typeface="Open Sans"/>
                <a:ea typeface="Open Sans"/>
                <a:cs typeface="Open Sans"/>
                <a:sym typeface="Open Sans"/>
              </a:rPr>
              <a:t>Insert screenshots on the following pages, showing completion of each of the specified tasks.</a:t>
            </a:r>
            <a:endParaRPr sz="20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8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3.3.1 Screenshot</a:t>
            </a:r>
            <a:endParaRPr sz="3600" b="1"/>
          </a:p>
          <a:p>
            <a:pPr marL="0" lvl="0" indent="0" algn="l" rtl="0">
              <a:lnSpc>
                <a:spcPct val="115000"/>
              </a:lnSpc>
              <a:spcBef>
                <a:spcPts val="1200"/>
              </a:spcBef>
              <a:spcAft>
                <a:spcPts val="0"/>
              </a:spcAft>
              <a:buNone/>
            </a:pPr>
            <a:r>
              <a:rPr lang="en" sz="1800" b="1">
                <a:solidFill>
                  <a:schemeClr val="dk2"/>
                </a:solidFill>
              </a:rPr>
              <a:t>Create an alert for DoS attack.</a:t>
            </a:r>
            <a:endParaRPr sz="1800" b="1">
              <a:solidFill>
                <a:schemeClr val="dk2"/>
              </a:solidFill>
            </a:endParaRPr>
          </a:p>
          <a:p>
            <a:pPr marL="0" lvl="0" indent="0" algn="l" rtl="0">
              <a:spcBef>
                <a:spcPts val="1200"/>
              </a:spcBef>
              <a:spcAft>
                <a:spcPts val="0"/>
              </a:spcAft>
              <a:buNone/>
            </a:pPr>
            <a:endParaRPr sz="3600" b="1"/>
          </a:p>
        </p:txBody>
      </p:sp>
      <p:sp>
        <p:nvSpPr>
          <p:cNvPr id="356" name="Google Shape;356;p80"/>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4" name="Picture 3">
            <a:extLst>
              <a:ext uri="{FF2B5EF4-FFF2-40B4-BE49-F238E27FC236}">
                <a16:creationId xmlns:a16="http://schemas.microsoft.com/office/drawing/2014/main" id="{E5900403-8A1E-A6DE-E99F-32918F7217A1}"/>
              </a:ext>
            </a:extLst>
          </p:cNvPr>
          <p:cNvPicPr>
            <a:picLocks noChangeAspect="1"/>
          </p:cNvPicPr>
          <p:nvPr/>
        </p:nvPicPr>
        <p:blipFill>
          <a:blip r:embed="rId3"/>
          <a:stretch>
            <a:fillRect/>
          </a:stretch>
        </p:blipFill>
        <p:spPr>
          <a:xfrm>
            <a:off x="0" y="2387369"/>
            <a:ext cx="7772400" cy="3280690"/>
          </a:xfrm>
          <a:prstGeom prst="rect">
            <a:avLst/>
          </a:prstGeom>
        </p:spPr>
      </p:pic>
      <p:pic>
        <p:nvPicPr>
          <p:cNvPr id="6" name="Picture 5">
            <a:extLst>
              <a:ext uri="{FF2B5EF4-FFF2-40B4-BE49-F238E27FC236}">
                <a16:creationId xmlns:a16="http://schemas.microsoft.com/office/drawing/2014/main" id="{1DCE52D1-0A01-0F27-CE86-0AED6AF1123E}"/>
              </a:ext>
            </a:extLst>
          </p:cNvPr>
          <p:cNvPicPr>
            <a:picLocks noChangeAspect="1"/>
          </p:cNvPicPr>
          <p:nvPr/>
        </p:nvPicPr>
        <p:blipFill>
          <a:blip r:embed="rId4"/>
          <a:stretch>
            <a:fillRect/>
          </a:stretch>
        </p:blipFill>
        <p:spPr>
          <a:xfrm>
            <a:off x="0" y="6119674"/>
            <a:ext cx="7772400" cy="35883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54"/>
          <p:cNvSpPr txBox="1">
            <a:spLocks noGrp="1"/>
          </p:cNvSpPr>
          <p:nvPr>
            <p:ph type="title"/>
          </p:nvPr>
        </p:nvSpPr>
        <p:spPr>
          <a:xfrm>
            <a:off x="264945" y="26524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1: Designing the Network</a:t>
            </a:r>
            <a:endParaRPr sz="3600" b="1"/>
          </a:p>
        </p:txBody>
      </p:sp>
      <p:sp>
        <p:nvSpPr>
          <p:cNvPr id="199" name="Google Shape;199;p54"/>
          <p:cNvSpPr txBox="1">
            <a:spLocks noGrp="1"/>
          </p:cNvSpPr>
          <p:nvPr>
            <p:ph type="body" idx="1"/>
          </p:nvPr>
        </p:nvSpPr>
        <p:spPr>
          <a:xfrm>
            <a:off x="264895" y="1465504"/>
            <a:ext cx="7242600" cy="62397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800" b="1">
                <a:latin typeface="Open Sans"/>
                <a:ea typeface="Open Sans"/>
                <a:cs typeface="Open Sans"/>
                <a:sym typeface="Open Sans"/>
              </a:rPr>
              <a:t>Time to tackle XYZ's perimeter challenges. You've identified that the first thing to do is design a secure network architecture for XYZ. XYZ has provided you a list of business requirements so you can get started on designing a secure layout. Your first task is to incorporate all the requirements securely in a network design.</a:t>
            </a:r>
            <a:endParaRPr sz="1800" b="1">
              <a:latin typeface="Open Sans"/>
              <a:ea typeface="Open Sans"/>
              <a:cs typeface="Open Sans"/>
              <a:sym typeface="Open Sans"/>
            </a:endParaRPr>
          </a:p>
          <a:p>
            <a:pPr marL="0" lvl="0" indent="0" algn="l" rtl="0">
              <a:spcBef>
                <a:spcPts val="1200"/>
              </a:spcBef>
              <a:spcAft>
                <a:spcPts val="0"/>
              </a:spcAft>
              <a:buNone/>
            </a:pPr>
            <a:r>
              <a:rPr lang="en" sz="1600">
                <a:latin typeface="Open Sans"/>
                <a:ea typeface="Open Sans"/>
                <a:cs typeface="Open Sans"/>
                <a:sym typeface="Open Sans"/>
              </a:rPr>
              <a:t>Use</a:t>
            </a:r>
            <a:r>
              <a:rPr lang="en" sz="1600">
                <a:uFill>
                  <a:noFill/>
                </a:uFill>
                <a:latin typeface="Open Sans"/>
                <a:ea typeface="Open Sans"/>
                <a:cs typeface="Open Sans"/>
                <a:sym typeface="Open Sans"/>
                <a:hlinkClick r:id="rId3"/>
              </a:rPr>
              <a:t> </a:t>
            </a:r>
            <a:r>
              <a:rPr lang="en" sz="1600" u="sng">
                <a:latin typeface="Open Sans"/>
                <a:ea typeface="Open Sans"/>
                <a:cs typeface="Open Sans"/>
                <a:sym typeface="Open Sans"/>
                <a:hlinkClick r:id="rId3"/>
              </a:rPr>
              <a:t>https://app.diagrams.net/</a:t>
            </a:r>
            <a:r>
              <a:rPr lang="en" sz="1600">
                <a:latin typeface="Open Sans"/>
                <a:ea typeface="Open Sans"/>
                <a:cs typeface="Open Sans"/>
                <a:sym typeface="Open Sans"/>
              </a:rPr>
              <a:t> to design a secure network architecture. </a:t>
            </a:r>
            <a:endParaRPr sz="1600">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Include and label the following requirements in your design:</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An on-premise network that has 3 workstations in it.</a:t>
            </a:r>
            <a:endParaRPr sz="1600"/>
          </a:p>
          <a:p>
            <a:pPr marL="0" lvl="0" indent="0" algn="l" rtl="0">
              <a:spcBef>
                <a:spcPts val="1200"/>
              </a:spcBef>
              <a:spcAft>
                <a:spcPts val="0"/>
              </a:spcAft>
              <a:buClr>
                <a:schemeClr val="dk1"/>
              </a:buClr>
              <a:buSzPts val="1100"/>
              <a:buFont typeface="Arial"/>
              <a:buNone/>
            </a:pPr>
            <a:r>
              <a:rPr lang="en" sz="1600"/>
              <a:t>2) A Virtual Network with the following segments:</a:t>
            </a:r>
            <a:endParaRPr sz="1600"/>
          </a:p>
          <a:p>
            <a:pPr marL="457200" lvl="0" indent="-330200" algn="l" rtl="0">
              <a:spcBef>
                <a:spcPts val="1200"/>
              </a:spcBef>
              <a:spcAft>
                <a:spcPts val="0"/>
              </a:spcAft>
              <a:buSzPts val="1600"/>
              <a:buChar char="●"/>
            </a:pPr>
            <a:r>
              <a:rPr lang="en" sz="1600"/>
              <a:t>Public DMZ with two web servers and a load balancer in it.</a:t>
            </a:r>
            <a:endParaRPr sz="1600"/>
          </a:p>
          <a:p>
            <a:pPr marL="457200" lvl="0" indent="-330200" algn="l" rtl="0">
              <a:spcBef>
                <a:spcPts val="0"/>
              </a:spcBef>
              <a:spcAft>
                <a:spcPts val="0"/>
              </a:spcAft>
              <a:buSzPts val="1600"/>
              <a:buChar char="●"/>
            </a:pPr>
            <a:r>
              <a:rPr lang="en" sz="1600"/>
              <a:t>Private DMZ with two database servers.</a:t>
            </a:r>
            <a:endParaRPr sz="1600"/>
          </a:p>
          <a:p>
            <a:pPr marL="457200" lvl="0" indent="-330200" algn="l" rtl="0">
              <a:spcBef>
                <a:spcPts val="0"/>
              </a:spcBef>
              <a:spcAft>
                <a:spcPts val="0"/>
              </a:spcAft>
              <a:buClr>
                <a:schemeClr val="dk2"/>
              </a:buClr>
              <a:buSzPts val="1600"/>
              <a:buFont typeface="Open Sans Light"/>
              <a:buChar char="●"/>
            </a:pPr>
            <a:r>
              <a:rPr lang="en" sz="1600"/>
              <a:t>Management LAN with one management server in it.</a:t>
            </a:r>
            <a:endParaRPr sz="1600"/>
          </a:p>
          <a:p>
            <a:pPr marL="457200" lvl="0" indent="-330200" algn="l" rtl="0">
              <a:spcBef>
                <a:spcPts val="0"/>
              </a:spcBef>
              <a:spcAft>
                <a:spcPts val="0"/>
              </a:spcAft>
              <a:buClr>
                <a:schemeClr val="dk2"/>
              </a:buClr>
              <a:buSzPts val="1600"/>
              <a:buFont typeface="Open Sans Light"/>
              <a:buChar char="●"/>
            </a:pPr>
            <a:r>
              <a:rPr lang="en" sz="1600"/>
              <a:t>Internal LAN with 5 workstations in it.</a:t>
            </a:r>
            <a:endParaRPr sz="1600"/>
          </a:p>
          <a:p>
            <a:pPr marL="457200" lvl="0" indent="-330200" algn="l" rtl="0">
              <a:spcBef>
                <a:spcPts val="0"/>
              </a:spcBef>
              <a:spcAft>
                <a:spcPts val="0"/>
              </a:spcAft>
              <a:buClr>
                <a:schemeClr val="dk2"/>
              </a:buClr>
              <a:buSzPts val="1600"/>
              <a:buFont typeface="Open Sans Light"/>
              <a:buChar char="●"/>
            </a:pPr>
            <a:r>
              <a:rPr lang="en" sz="1600"/>
              <a:t>Private Secure LAN with 3 database servers.</a:t>
            </a:r>
            <a:endParaRPr sz="1600"/>
          </a:p>
          <a:p>
            <a:pPr marL="0" lvl="0" indent="0" algn="l" rtl="0">
              <a:spcBef>
                <a:spcPts val="1200"/>
              </a:spcBef>
              <a:spcAft>
                <a:spcPts val="0"/>
              </a:spcAft>
              <a:buClr>
                <a:schemeClr val="dk1"/>
              </a:buClr>
              <a:buSzPts val="1100"/>
              <a:buFont typeface="Arial"/>
              <a:buNone/>
            </a:pP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Additionally include the following:</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 VPN gateway connecting the on-premise network to your Virtual Network.</a:t>
            </a:r>
            <a:endParaRPr sz="1600"/>
          </a:p>
          <a:p>
            <a:pPr marL="0" lvl="0" indent="0" algn="l" rtl="0">
              <a:spcBef>
                <a:spcPts val="1200"/>
              </a:spcBef>
              <a:spcAft>
                <a:spcPts val="0"/>
              </a:spcAft>
              <a:buClr>
                <a:schemeClr val="dk1"/>
              </a:buClr>
              <a:buSzPts val="1100"/>
              <a:buFont typeface="Arial"/>
              <a:buNone/>
            </a:pPr>
            <a:r>
              <a:rPr lang="en" sz="1600"/>
              <a:t>2) Show placement of security devices in the architecture, including load balancer(s), firewall(s), IDS/IPS device(s).</a:t>
            </a:r>
            <a:endParaRPr sz="1600"/>
          </a:p>
          <a:p>
            <a:pPr marL="0" lvl="0" indent="0" algn="l" rtl="0">
              <a:spcBef>
                <a:spcPts val="1200"/>
              </a:spcBef>
              <a:spcAft>
                <a:spcPts val="0"/>
              </a:spcAft>
              <a:buClr>
                <a:schemeClr val="dk1"/>
              </a:buClr>
              <a:buSzPts val="1100"/>
              <a:buFont typeface="Arial"/>
              <a:buNone/>
            </a:pPr>
            <a:r>
              <a:rPr lang="en" sz="1600"/>
              <a:t>3) Show the flow of traffic, and remember to incorporate best security practices with the flow of traffic between the different subnets.</a:t>
            </a:r>
            <a:endParaRPr sz="1600"/>
          </a:p>
          <a:p>
            <a:pPr marL="0" lvl="0" indent="0" algn="l" rtl="0">
              <a:lnSpc>
                <a:spcPct val="100000"/>
              </a:lnSpc>
              <a:spcBef>
                <a:spcPts val="1200"/>
              </a:spcBef>
              <a:spcAft>
                <a:spcPts val="0"/>
              </a:spcAft>
              <a:buNone/>
            </a:pPr>
            <a:endParaRPr sz="1500">
              <a:solidFill>
                <a:schemeClr val="dk1"/>
              </a:solidFill>
              <a:latin typeface="Open Sans"/>
              <a:ea typeface="Open Sans"/>
              <a:cs typeface="Open Sans"/>
              <a:sym typeface="Open Sans"/>
            </a:endParaRPr>
          </a:p>
          <a:p>
            <a:pPr marL="0" lvl="0" indent="0" algn="l" rtl="0">
              <a:lnSpc>
                <a:spcPct val="100000"/>
              </a:lnSpc>
              <a:spcBef>
                <a:spcPts val="1200"/>
              </a:spcBef>
              <a:spcAft>
                <a:spcPts val="0"/>
              </a:spcAft>
              <a:buNone/>
            </a:pPr>
            <a:endParaRPr sz="1900" b="1">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endParaRPr sz="1900">
              <a:solidFill>
                <a:srgbClr val="000000"/>
              </a:solidFill>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dirty="0"/>
          </a:p>
          <a:p>
            <a:pPr marL="0" lvl="0" indent="0" algn="l" rtl="0">
              <a:spcBef>
                <a:spcPts val="0"/>
              </a:spcBef>
              <a:spcAft>
                <a:spcPts val="0"/>
              </a:spcAft>
              <a:buNone/>
            </a:pPr>
            <a:r>
              <a:rPr lang="en" sz="3600" b="1" dirty="0"/>
              <a:t>3.3.2 Screenshot</a:t>
            </a:r>
            <a:endParaRPr sz="3600" b="1" dirty="0"/>
          </a:p>
          <a:p>
            <a:pPr marL="0" lvl="0" indent="0" algn="l" rtl="0">
              <a:lnSpc>
                <a:spcPct val="115000"/>
              </a:lnSpc>
              <a:spcBef>
                <a:spcPts val="1200"/>
              </a:spcBef>
              <a:spcAft>
                <a:spcPts val="0"/>
              </a:spcAft>
              <a:buNone/>
            </a:pPr>
            <a:r>
              <a:rPr lang="en" sz="1800" b="1" dirty="0">
                <a:solidFill>
                  <a:schemeClr val="dk2"/>
                </a:solidFill>
              </a:rPr>
              <a:t>Create an alert for Brute Force attack.</a:t>
            </a:r>
            <a:endParaRPr sz="1800" b="1" dirty="0">
              <a:solidFill>
                <a:schemeClr val="dk2"/>
              </a:solidFill>
            </a:endParaRPr>
          </a:p>
          <a:p>
            <a:pPr marL="0" lvl="0" indent="0" algn="l" rtl="0">
              <a:spcBef>
                <a:spcPts val="1200"/>
              </a:spcBef>
              <a:spcAft>
                <a:spcPts val="0"/>
              </a:spcAft>
              <a:buNone/>
            </a:pPr>
            <a:endParaRPr sz="3600" b="1" dirty="0"/>
          </a:p>
        </p:txBody>
      </p:sp>
      <p:sp>
        <p:nvSpPr>
          <p:cNvPr id="362" name="Google Shape;362;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12" name="Picture 11">
            <a:extLst>
              <a:ext uri="{FF2B5EF4-FFF2-40B4-BE49-F238E27FC236}">
                <a16:creationId xmlns:a16="http://schemas.microsoft.com/office/drawing/2014/main" id="{EF7017C7-8B71-05FF-1B87-269299A41368}"/>
              </a:ext>
            </a:extLst>
          </p:cNvPr>
          <p:cNvPicPr>
            <a:picLocks noChangeAspect="1"/>
          </p:cNvPicPr>
          <p:nvPr/>
        </p:nvPicPr>
        <p:blipFill>
          <a:blip r:embed="rId3"/>
          <a:stretch>
            <a:fillRect/>
          </a:stretch>
        </p:blipFill>
        <p:spPr>
          <a:xfrm>
            <a:off x="0" y="5226509"/>
            <a:ext cx="7772400" cy="4831891"/>
          </a:xfrm>
          <a:prstGeom prst="rect">
            <a:avLst/>
          </a:prstGeom>
        </p:spPr>
      </p:pic>
      <p:pic>
        <p:nvPicPr>
          <p:cNvPr id="8" name="Picture 7">
            <a:extLst>
              <a:ext uri="{FF2B5EF4-FFF2-40B4-BE49-F238E27FC236}">
                <a16:creationId xmlns:a16="http://schemas.microsoft.com/office/drawing/2014/main" id="{84BBCEB7-351D-AE27-9E64-A44C5197E459}"/>
              </a:ext>
            </a:extLst>
          </p:cNvPr>
          <p:cNvPicPr>
            <a:picLocks noChangeAspect="1"/>
          </p:cNvPicPr>
          <p:nvPr/>
        </p:nvPicPr>
        <p:blipFill>
          <a:blip r:embed="rId4"/>
          <a:stretch>
            <a:fillRect/>
          </a:stretch>
        </p:blipFill>
        <p:spPr>
          <a:xfrm>
            <a:off x="0" y="1932085"/>
            <a:ext cx="7772400" cy="32944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3.3.3 Screenshot</a:t>
            </a:r>
            <a:endParaRPr sz="3600" b="1"/>
          </a:p>
          <a:p>
            <a:pPr marL="0" lvl="0" indent="0" algn="l" rtl="0">
              <a:lnSpc>
                <a:spcPct val="115000"/>
              </a:lnSpc>
              <a:spcBef>
                <a:spcPts val="1200"/>
              </a:spcBef>
              <a:spcAft>
                <a:spcPts val="1200"/>
              </a:spcAft>
              <a:buNone/>
            </a:pPr>
            <a:r>
              <a:rPr lang="en" sz="1800" b="1">
                <a:solidFill>
                  <a:schemeClr val="dk2"/>
                </a:solidFill>
              </a:rPr>
              <a:t>Create an alert for a scanning attack. During the scan, an attacker is looking to identify what ports are open. </a:t>
            </a:r>
            <a:endParaRPr sz="3600" b="1"/>
          </a:p>
        </p:txBody>
      </p:sp>
      <p:sp>
        <p:nvSpPr>
          <p:cNvPr id="368" name="Google Shape;368;p8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77FE0EBA-5549-6C3E-F1E8-ADDDF1818344}"/>
              </a:ext>
            </a:extLst>
          </p:cNvPr>
          <p:cNvPicPr>
            <a:picLocks noChangeAspect="1"/>
          </p:cNvPicPr>
          <p:nvPr/>
        </p:nvPicPr>
        <p:blipFill>
          <a:blip r:embed="rId3"/>
          <a:stretch>
            <a:fillRect/>
          </a:stretch>
        </p:blipFill>
        <p:spPr>
          <a:xfrm>
            <a:off x="0" y="2253724"/>
            <a:ext cx="7772400" cy="3356837"/>
          </a:xfrm>
          <a:prstGeom prst="rect">
            <a:avLst/>
          </a:prstGeom>
        </p:spPr>
      </p:pic>
      <p:pic>
        <p:nvPicPr>
          <p:cNvPr id="5" name="Picture 4">
            <a:extLst>
              <a:ext uri="{FF2B5EF4-FFF2-40B4-BE49-F238E27FC236}">
                <a16:creationId xmlns:a16="http://schemas.microsoft.com/office/drawing/2014/main" id="{D0DAAEAE-4A66-F77F-A3D4-91A9CDDB12B2}"/>
              </a:ext>
            </a:extLst>
          </p:cNvPr>
          <p:cNvPicPr>
            <a:picLocks noChangeAspect="1"/>
          </p:cNvPicPr>
          <p:nvPr/>
        </p:nvPicPr>
        <p:blipFill>
          <a:blip r:embed="rId4"/>
          <a:stretch>
            <a:fillRect/>
          </a:stretch>
        </p:blipFill>
        <p:spPr>
          <a:xfrm>
            <a:off x="10886" y="5874114"/>
            <a:ext cx="7772400" cy="332602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00" y="0"/>
            <a:ext cx="7507500" cy="5805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t>3.4 Incident Response Playbook</a:t>
            </a:r>
            <a:endParaRPr sz="3600" b="1" dirty="0"/>
          </a:p>
        </p:txBody>
      </p:sp>
      <p:sp>
        <p:nvSpPr>
          <p:cNvPr id="374" name="Google Shape;374;p83"/>
          <p:cNvSpPr txBox="1">
            <a:spLocks noGrp="1"/>
          </p:cNvSpPr>
          <p:nvPr>
            <p:ph type="body" idx="1"/>
          </p:nvPr>
        </p:nvSpPr>
        <p:spPr>
          <a:xfrm>
            <a:off x="0" y="580572"/>
            <a:ext cx="7772400" cy="6966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Open Sans"/>
                <a:ea typeface="Open Sans"/>
                <a:cs typeface="Open Sans"/>
                <a:sym typeface="Open Sans"/>
              </a:rPr>
              <a:t>Write a playbook below, detailing what the set of steps would be in response to each of the alerts you created in the last section 4.3. Add more pages if you need.</a:t>
            </a:r>
            <a:endParaRPr sz="1400" dirty="0"/>
          </a:p>
        </p:txBody>
      </p:sp>
      <p:sp>
        <p:nvSpPr>
          <p:cNvPr id="5" name="TextBox 4">
            <a:extLst>
              <a:ext uri="{FF2B5EF4-FFF2-40B4-BE49-F238E27FC236}">
                <a16:creationId xmlns:a16="http://schemas.microsoft.com/office/drawing/2014/main" id="{298105BD-5C0E-5FE9-582E-968C5126B302}"/>
              </a:ext>
            </a:extLst>
          </p:cNvPr>
          <p:cNvSpPr txBox="1"/>
          <p:nvPr/>
        </p:nvSpPr>
        <p:spPr>
          <a:xfrm>
            <a:off x="-1" y="1225213"/>
            <a:ext cx="7772401" cy="8833187"/>
          </a:xfrm>
          <a:prstGeom prst="rect">
            <a:avLst/>
          </a:prstGeom>
          <a:noFill/>
        </p:spPr>
        <p:txBody>
          <a:bodyPr wrap="square">
            <a:spAutoFit/>
          </a:bodyPr>
          <a:lstStyle/>
          <a:p>
            <a:pPr algn="just" rtl="0">
              <a:spcAft>
                <a:spcPts val="60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Brute Force Attack Playbook</a:t>
            </a:r>
          </a:p>
          <a:p>
            <a:pPr algn="just" rtl="0">
              <a:spcAft>
                <a:spcPts val="600"/>
              </a:spcAft>
            </a:pP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Preparation</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Define Team and Roles: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Establish a team responsible for handling brute force attacks, including IT security, system administrators, and application owners. Assign clear roles for each phase (detection, analysis, containment, recovery).</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SIEM systems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Utilize security information and event management (SIEM) systems to correlate login attempts from various sources and identify potential brute force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Establish Communication Plan:</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Define communication channels (email, chat) and escalation procedures for notifying stakeholders during an attack.</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Critical Accounts: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List accounts with high access privileges or access to sensitive data that are prime targets for brute force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 Strong Password Policies: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Enforce password complexity requirements (length, mix of characters) and enforce regular password changes for critical accounts.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Update security software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Regularly update security software and firmware to address vulnerabilities that attackers might exploit to gain access through brute force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Account Lockout Thresholds: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Configure account lockout mechanisms after a predefined number of failed login attempts.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Monitor Login Attempts: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Implement tools to monitor login attempts, including origin IP addresses and timestamps. Establish baselines for regular login activity to identify anomalies.</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Detection &amp; Analysis</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Alert on Login Anomalies: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Set up alerts for unusual login activity, such as:</a:t>
            </a:r>
          </a:p>
          <a:p>
            <a:pPr marL="742950" lvl="1" indent="-285750" algn="just" rtl="0" fontAlgn="base">
              <a:spcBef>
                <a:spcPts val="0"/>
              </a:spcBef>
              <a:spcAft>
                <a:spcPts val="0"/>
              </a:spcAft>
              <a:buFont typeface="+mj-lt"/>
              <a:buAutoNum type="arabicPeriod"/>
            </a:pP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High number of failed login attempts from a single IP address in a short period.</a:t>
            </a:r>
          </a:p>
          <a:p>
            <a:pPr marL="742950" lvl="1" indent="-285750" algn="just" rtl="0" fontAlgn="base">
              <a:spcBef>
                <a:spcPts val="0"/>
              </a:spcBef>
              <a:spcAft>
                <a:spcPts val="0"/>
              </a:spcAft>
              <a:buFont typeface="+mj-lt"/>
              <a:buAutoNum type="arabicPeriod"/>
            </a:pP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Login attempts from unexpected geographical locations.</a:t>
            </a:r>
          </a:p>
          <a:p>
            <a:pPr marL="742950" lvl="1" indent="-285750" algn="just" rtl="0" fontAlgn="base">
              <a:spcBef>
                <a:spcPts val="0"/>
              </a:spcBef>
              <a:spcAft>
                <a:spcPts val="0"/>
              </a:spcAft>
              <a:buFont typeface="+mj-lt"/>
              <a:buAutoNum type="arabicPeriod"/>
            </a:pP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Attempts to access privileged accounts outside of regular working hours.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Analyze Login Attempts: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Investigate suspicious login activities. </a:t>
            </a:r>
            <a:r>
              <a:rPr lang="en-US" sz="1200" b="0" i="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Analyse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IP addresses for malicious origin using threat intelligence feeds.</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Containment, Eradication &amp; Recovery</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Lock Out Accounts: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Automatically lock accounts after exceeding the predefined failed login threshold.</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 IP Blocking:</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Block IP addresses identified as sources of brute force attacks. Consider implementing temporary blocks with the option to unblock after a specific timeframe.</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MFA for Critical Accounts: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Enable multi-factor authentication (MFA) for privileged accounts and accounts with access to sensitive data.</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Investigate Compromised Credentials: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a brute force attack is successful, assume the compromised account's credentials are leaked. Reset passwords for compromised accounts and potentially related accounts.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Root Cause: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a vulnerability is exploited to facilitate the brute force attack, patch the vulnerability to prevent future attacks.</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Post-Incident Activity</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Document the Incident:</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Document the details of the attack, including the timeline of events, attack source (if identified), containment actions taken, and lessons learned.</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Review and Improve: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Conduct a post-incident review to assess the response's effectiveness and identify areas for improvement. This may involve adjusting lockout thresholds, MFA implementation, or communication protocols.</a:t>
            </a:r>
          </a:p>
          <a:p>
            <a:pPr algn="just"/>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Security Awareness Training:</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Train users on strong password practices and how to identify phishing attempts that could lead to credential theft used in brute force attacks.</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90B326-779C-DCA9-4491-79BF8A31BE0B}"/>
              </a:ext>
            </a:extLst>
          </p:cNvPr>
          <p:cNvSpPr txBox="1"/>
          <p:nvPr/>
        </p:nvSpPr>
        <p:spPr>
          <a:xfrm>
            <a:off x="0" y="146593"/>
            <a:ext cx="7772400" cy="9571851"/>
          </a:xfrm>
          <a:prstGeom prst="rect">
            <a:avLst/>
          </a:prstGeom>
          <a:noFill/>
        </p:spPr>
        <p:txBody>
          <a:bodyPr wrap="square" rtlCol="0">
            <a:spAutoFit/>
          </a:bodyPr>
          <a:lstStyle/>
          <a:p>
            <a:pPr algn="just"/>
            <a:r>
              <a:rPr lang="en-US" sz="1600" b="1"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DoS Attack Playbook</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Preparation</a:t>
            </a:r>
            <a:endPar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Define team and roles: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Identify the team members responsible for DoS incident response, including IT security, network operations, and business continuity personnel. Assign clear roles and responsibilities for each phase. Train the team on DoS attack tactics, mitigation strategies, and the incident response playbook. </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Establish a communication plan:</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Determine how the team will communicate during a DoS attack. This includes defining communication channels, escalation procedures, and protocols for notifying stakeholders.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critical assets: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List the essential systems and resources that must be protected from DoS attacks. This will help prioritize response efforts during an incident.</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Update security software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Regularly update security software and firmware to address vulnerabilities that attackers might exploit in DoS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Baseline network traffic:</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Monitor and establish baseline metrics for network traffic patterns to identify anomalies that might indicate a DoS attack.</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 DoS mitigation strategies: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Configure firewalls, intrusion detection/prevention systems (IDS/IPS), and web application firewalls (WAFs) to detect and block DoS attacks. Consider implementing DDoS mitigation services offered by cloud providers or security vendors.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Prepare for recovery:</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Develop a plan for restoring affected systems and services after a DoS attack. This includes having backups readily available and practicing recovery procedures.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Automation</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Incorporating automation tools to streamline detection, analysis, and mitigation of DoS attacks.</a:t>
            </a:r>
          </a:p>
          <a:p>
            <a:pPr algn="just" rtl="0" fontAlgn="base">
              <a:spcBef>
                <a:spcPts val="0"/>
              </a:spcBef>
              <a:spcAft>
                <a:spcPts val="0"/>
              </a:spcAft>
              <a:buFont typeface="+mj-lt"/>
              <a:buAutoNum type="arabicPeriod"/>
            </a:pPr>
            <a:endPar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Detection &amp; Analysis</a:t>
            </a: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Monitor for signs of DoS attacks: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Monitor network traffic, system resource utilization, and application logs for unusual activity that might indicate a DoS attack. Utilize the baselines established during preparation for anomaly detection.</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Alert and escalate: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a potential DoS attack is detected, trigger alerts and escalate the incident to the designated response team members according to the communication plan.</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Analyze attack characteristics: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Identify the type of DoS attack (volumetric, protocol, application layer) and gather information about the attack source and target.</a:t>
            </a:r>
          </a:p>
          <a:p>
            <a:pPr algn="just" rtl="0" fontAlgn="base">
              <a:spcBef>
                <a:spcPts val="0"/>
              </a:spcBef>
              <a:spcAft>
                <a:spcPts val="0"/>
              </a:spcAft>
              <a:buFont typeface="+mj-lt"/>
              <a:buAutoNum type="arabicPeriod"/>
            </a:pPr>
            <a:endPar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Containment, Eradication, and Recovery</a:t>
            </a: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Isolate the attack:</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Isolate the target system or network segment from the DoS attack traffic. This may involve implementing rate limiting, blackholing malicious IP addresses, or utilizing DDoS mitigation service features.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Protect critical resources: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Ensure essential systems and resources remain available during the attack. This may involve scaling resources or diverting traffic to alternate systems.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Eradicate the attack (if possible):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the attack source can be identified and isolated, stop the attack at its origin. This may involve working with law enforcement or internet service providers.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Recover affected systems: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Restore affected systems and services using backups and recovery procedures established during the preparation phase.</a:t>
            </a:r>
          </a:p>
          <a:p>
            <a:pPr algn="just" rtl="0" fontAlgn="base">
              <a:spcBef>
                <a:spcPts val="0"/>
              </a:spcBef>
              <a:spcAft>
                <a:spcPts val="0"/>
              </a:spcAft>
              <a:buFont typeface="+mj-lt"/>
              <a:buAutoNum type="arabicPeriod"/>
            </a:pPr>
            <a:endPar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Post-Incident Activity</a:t>
            </a: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Document the incident:</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Document all activities taken during the DoS incident response. This includes the timeline of events, attack details, mitigation strategies employed, and lessons learned.</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Review and improve: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Conduct a post-incident review to assess the response plan's effectiveness and identify improvement areas. This may involve updating the playbook, strengthening DoS mitigation strategies, or improving communication protocols.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Test the playbook:</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Regularly test the DoS incident response playbook through simulations or exercises to ensure team members are familiar with their roles and procedures.</a:t>
            </a:r>
          </a:p>
        </p:txBody>
      </p:sp>
    </p:spTree>
    <p:extLst>
      <p:ext uri="{BB962C8B-B14F-4D97-AF65-F5344CB8AC3E}">
        <p14:creationId xmlns:p14="http://schemas.microsoft.com/office/powerpoint/2010/main" val="230576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C3E100-9E5B-8F5B-E11F-12D1EE2975CE}"/>
              </a:ext>
            </a:extLst>
          </p:cNvPr>
          <p:cNvSpPr txBox="1"/>
          <p:nvPr/>
        </p:nvSpPr>
        <p:spPr>
          <a:xfrm>
            <a:off x="0" y="0"/>
            <a:ext cx="7696200" cy="9264075"/>
          </a:xfrm>
          <a:prstGeom prst="rect">
            <a:avLst/>
          </a:prstGeom>
          <a:noFill/>
        </p:spPr>
        <p:txBody>
          <a:bodyPr wrap="square" rtlCol="0">
            <a:spAutoFit/>
          </a:bodyPr>
          <a:lstStyle/>
          <a:p>
            <a:pPr algn="just"/>
            <a:r>
              <a:rPr lang="en-US" sz="1600" b="1" dirty="0"/>
              <a:t>Scanning Attack Playbook</a:t>
            </a:r>
          </a:p>
          <a:p>
            <a:pPr algn="just"/>
            <a:endParaRPr lang="en-IN" sz="1600" b="1" i="0" u="none" strike="noStrike" dirty="0">
              <a:solidFill>
                <a:srgbClr val="1F1F1F"/>
              </a:solidFill>
              <a:effectLst/>
              <a:latin typeface="Arial" panose="020B0604020202020204" pitchFamily="34" charset="0"/>
            </a:endParaRPr>
          </a:p>
          <a:p>
            <a:pPr algn="just">
              <a:spcBef>
                <a:spcPts val="0"/>
              </a:spcBef>
              <a:spcAft>
                <a:spcPts val="0"/>
              </a:spcAft>
            </a:pPr>
            <a:r>
              <a:rPr lang="en-IN" sz="1600" b="1" i="0" u="none" strike="noStrike" dirty="0">
                <a:solidFill>
                  <a:srgbClr val="1F1F1F"/>
                </a:solidFill>
                <a:effectLst/>
                <a:latin typeface="Arial" panose="020B0604020202020204" pitchFamily="34" charset="0"/>
              </a:rPr>
              <a:t>Preparation</a:t>
            </a:r>
          </a:p>
          <a:p>
            <a:pPr algn="just">
              <a:spcBef>
                <a:spcPts val="0"/>
              </a:spcBef>
              <a:spcAft>
                <a:spcPts val="0"/>
              </a:spcAft>
            </a:pPr>
            <a:endParaRPr lang="en-US" sz="800" b="1"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Define Team and Roles: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Establish a team responsible for handling brute force attacks, including IT security, system administrators, and application owners. Assign clear roles for each phase (detection, analysis, containment, recovery).</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SIEM systems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Utilize security information and event management (SIEM) systems to correlate login attempts from various sources and identify potential brute force attacks.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Establish a Communication Plan:</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Define communication channels (email, chat) and escalation procedures for notifying stakeholders during an attack.</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Identify Critical Accounts: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List accounts with high access privileges or access to sensitive data that are prime targets for brute force attacks.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Implement Strong Password Policies: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Enforce password complexity requirements (length, mix of characters) and enforce regular password changes for critical accounts.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Update security software</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Regularly update security software and firmware to address vulnerabilities that attackers might exploit to gain access through brute force attacks.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Account Lockout Thresholds: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Configure account lockout mechanisms after a predefined number of failed login attempts.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Monitor Login Attempts: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Implement tools to monitor login attempts, including origin IP addresses and timestamps. Establish baselines for regular login activity to identify anomalies.</a:t>
            </a:r>
          </a:p>
          <a:p>
            <a:pPr algn="just">
              <a:spcBef>
                <a:spcPts val="0"/>
              </a:spcBef>
              <a:spcAft>
                <a:spcPts val="0"/>
              </a:spcAft>
            </a:pPr>
            <a:endParaRPr lang="en-US" sz="4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pPr>
            <a:r>
              <a:rPr lang="en-US" sz="16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Detection &amp; Analysis</a:t>
            </a:r>
          </a:p>
          <a:p>
            <a:pPr algn="just">
              <a:spcBef>
                <a:spcPts val="0"/>
              </a:spcBef>
              <a:spcAft>
                <a:spcPts val="0"/>
              </a:spcAft>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Alert on Login Anomalies: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Set up alerts for unusual login activity, such as:</a:t>
            </a:r>
          </a:p>
          <a:p>
            <a:pPr marL="742950" lvl="1" indent="-285750" algn="just">
              <a:spcBef>
                <a:spcPts val="0"/>
              </a:spcBef>
              <a:spcAft>
                <a:spcPts val="0"/>
              </a:spcAft>
              <a:buFont typeface="+mj-lt"/>
              <a:buAutoNum type="arabicPeriod"/>
            </a:pP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High number of failed login attempts from a single IP address in a short period.</a:t>
            </a:r>
          </a:p>
          <a:p>
            <a:pPr marL="742950" lvl="1" indent="-285750" algn="just">
              <a:spcBef>
                <a:spcPts val="0"/>
              </a:spcBef>
              <a:spcAft>
                <a:spcPts val="0"/>
              </a:spcAft>
              <a:buFont typeface="+mj-lt"/>
              <a:buAutoNum type="arabicPeriod"/>
            </a:pP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Login attempts from unexpected geographical locations.</a:t>
            </a:r>
          </a:p>
          <a:p>
            <a:pPr marL="742950" lvl="1" indent="-285750" algn="just">
              <a:spcBef>
                <a:spcPts val="0"/>
              </a:spcBef>
              <a:spcAft>
                <a:spcPts val="0"/>
              </a:spcAft>
              <a:buFont typeface="+mj-lt"/>
              <a:buAutoNum type="arabicPeriod"/>
            </a:pP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Attempts to access privileged accounts outside of regular working hours.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Analyze Login Attempts: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Investigate suspicious login activities. Analyze IP addresses for malicious origin using threat intelligence feeds.</a:t>
            </a:r>
          </a:p>
          <a:p>
            <a:pPr algn="just">
              <a:spcBef>
                <a:spcPts val="0"/>
              </a:spcBef>
              <a:spcAft>
                <a:spcPts val="0"/>
              </a:spcAft>
              <a:buFont typeface="+mj-lt"/>
              <a:buAutoNum type="arabicPeriod"/>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pPr>
            <a:r>
              <a:rPr lang="en-US" sz="16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Containment, Eradication &amp; Recovery</a:t>
            </a:r>
          </a:p>
          <a:p>
            <a:pPr algn="just">
              <a:spcBef>
                <a:spcPts val="0"/>
              </a:spcBef>
              <a:spcAft>
                <a:spcPts val="0"/>
              </a:spcAft>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Lock Out Accounts: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Automatically lock accounts after exceeding the predefined failed login threshold.</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Implement IP Blocking:</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Block IP addresses identified as sources of brute force attacks. Consider implementing temporary blocks with the option to unblock after a specific timeframe.</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MFA for Critical Accounts: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Enable multi-factor authentication (MFA) for privileged accounts and accounts with access to sensitive data.</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Investigate Compromised Credentials: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If a brute force attack is successful, assume the compromised account's credentials are leaked. Reset passwords for compromised accounts and potentially related accounts.</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Identify Root Cause (if possible):</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If a vulnerability is exploited to facilitate the brute force attack, patch the vulnerability to prevent future attacks.</a:t>
            </a:r>
          </a:p>
          <a:p>
            <a:pPr algn="just">
              <a:spcBef>
                <a:spcPts val="0"/>
              </a:spcBef>
              <a:spcAft>
                <a:spcPts val="0"/>
              </a:spcAft>
              <a:buFont typeface="+mj-lt"/>
              <a:buAutoNum type="arabicPeriod"/>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pPr>
            <a:r>
              <a:rPr lang="en-US" sz="16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Post-Incident Activity</a:t>
            </a:r>
          </a:p>
          <a:p>
            <a:pPr algn="just">
              <a:spcBef>
                <a:spcPts val="0"/>
              </a:spcBef>
              <a:spcAft>
                <a:spcPts val="0"/>
              </a:spcAft>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Document the Incident:</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Document the details of the attack, including the timeline of events, attack source (if identified), containment actions taken, and lessons learned.</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Review and Improve:</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Conduct a post-incident review to assess the response's effectiveness and identify areas for improvement. This may involve adjusting lockout thresholds, MFA implementation, or communication protocols.</a:t>
            </a:r>
          </a:p>
          <a:p>
            <a:pPr algn="just">
              <a:spcBef>
                <a:spcPts val="0"/>
              </a:spcBef>
              <a:spcAft>
                <a:spcPts val="0"/>
              </a:spcAft>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Security Awareness Training:</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Train users on strong password practices and how to identify phishing attempts that could lead to credential theft used in brute force attacks.</a:t>
            </a:r>
          </a:p>
        </p:txBody>
      </p:sp>
    </p:spTree>
    <p:extLst>
      <p:ext uri="{BB962C8B-B14F-4D97-AF65-F5344CB8AC3E}">
        <p14:creationId xmlns:p14="http://schemas.microsoft.com/office/powerpoint/2010/main" val="1599231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78"/>
        <p:cNvGrpSpPr/>
        <p:nvPr/>
      </p:nvGrpSpPr>
      <p:grpSpPr>
        <a:xfrm>
          <a:off x="0" y="0"/>
          <a:ext cx="0" cy="0"/>
          <a:chOff x="0" y="0"/>
          <a:chExt cx="0" cy="0"/>
        </a:xfrm>
      </p:grpSpPr>
      <p:sp>
        <p:nvSpPr>
          <p:cNvPr id="379" name="Google Shape;379;p8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Zero Trust Model</a:t>
            </a:r>
            <a:endParaRPr sz="3600" b="1">
              <a:solidFill>
                <a:srgbClr val="FFFFFF"/>
              </a:solidFill>
              <a:latin typeface="Open Sans"/>
              <a:ea typeface="Open Sans"/>
              <a:cs typeface="Open Sans"/>
              <a:sym typeface="Open Sans"/>
            </a:endParaRPr>
          </a:p>
        </p:txBody>
      </p:sp>
      <p:sp>
        <p:nvSpPr>
          <p:cNvPr id="380" name="Google Shape;380;p8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8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4: Zero Trust Model</a:t>
            </a:r>
            <a:endParaRPr sz="3600" b="1"/>
          </a:p>
        </p:txBody>
      </p:sp>
      <p:sp>
        <p:nvSpPr>
          <p:cNvPr id="386" name="Google Shape;386;p8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Open Sans"/>
                <a:ea typeface="Open Sans"/>
                <a:cs typeface="Open Sans"/>
                <a:sym typeface="Open Sans"/>
              </a:rPr>
              <a:t>XYZ is elated with the work you've done so far! But they've been hearing about this new buzzword "Zero Trust" and are curious as to what it is and what the architecture would look like in a Zero Trust model. So your next task below is to design a Zero Trust model, then explain the differences between your network architecture and your Zero Trust model.</a:t>
            </a:r>
            <a:endParaRPr sz="1800" b="1">
              <a:latin typeface="Open Sans"/>
              <a:ea typeface="Open Sans"/>
              <a:cs typeface="Open Sans"/>
              <a:sym typeface="Open Sans"/>
            </a:endParaRPr>
          </a:p>
          <a:p>
            <a:pPr marL="0" lvl="0" indent="0" algn="l" rtl="0">
              <a:lnSpc>
                <a:spcPct val="115000"/>
              </a:lnSpc>
              <a:spcBef>
                <a:spcPts val="0"/>
              </a:spcBef>
              <a:spcAft>
                <a:spcPts val="0"/>
              </a:spcAft>
              <a:buNone/>
            </a:pPr>
            <a:endParaRPr sz="1800" b="1">
              <a:latin typeface="Open Sans"/>
              <a:ea typeface="Open Sans"/>
              <a:cs typeface="Open Sans"/>
              <a:sym typeface="Open Sans"/>
            </a:endParaRPr>
          </a:p>
          <a:p>
            <a:pPr marL="0" lvl="0" indent="0" algn="l" rtl="0">
              <a:lnSpc>
                <a:spcPct val="115000"/>
              </a:lnSpc>
              <a:spcBef>
                <a:spcPts val="0"/>
              </a:spcBef>
              <a:spcAft>
                <a:spcPts val="0"/>
              </a:spcAft>
              <a:buNone/>
            </a:pPr>
            <a:r>
              <a:rPr lang="en" sz="1800"/>
              <a:t>Design a Zero Trust model of your network architecture using https://app.diagrams.net/.</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Make sure to incorporate the following into your design: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Clr>
                <a:schemeClr val="dk1"/>
              </a:buClr>
              <a:buSzPts val="1100"/>
              <a:buFont typeface="Arial"/>
              <a:buNone/>
            </a:pPr>
            <a:r>
              <a:rPr lang="en" sz="1800"/>
              <a:t>- Identity</a:t>
            </a:r>
            <a:endParaRPr sz="1800"/>
          </a:p>
          <a:p>
            <a:pPr marL="0" lvl="0" indent="0" algn="l" rtl="0">
              <a:lnSpc>
                <a:spcPct val="115000"/>
              </a:lnSpc>
              <a:spcBef>
                <a:spcPts val="0"/>
              </a:spcBef>
              <a:spcAft>
                <a:spcPts val="0"/>
              </a:spcAft>
              <a:buClr>
                <a:schemeClr val="dk1"/>
              </a:buClr>
              <a:buSzPts val="1100"/>
              <a:buFont typeface="Arial"/>
              <a:buNone/>
            </a:pPr>
            <a:r>
              <a:rPr lang="en" sz="1800"/>
              <a:t>- Devices</a:t>
            </a:r>
            <a:endParaRPr sz="1800"/>
          </a:p>
          <a:p>
            <a:pPr marL="0" lvl="0" indent="0" algn="l" rtl="0">
              <a:lnSpc>
                <a:spcPct val="115000"/>
              </a:lnSpc>
              <a:spcBef>
                <a:spcPts val="0"/>
              </a:spcBef>
              <a:spcAft>
                <a:spcPts val="0"/>
              </a:spcAft>
              <a:buClr>
                <a:schemeClr val="dk1"/>
              </a:buClr>
              <a:buSzPts val="1100"/>
              <a:buFont typeface="Arial"/>
              <a:buNone/>
            </a:pPr>
            <a:r>
              <a:rPr lang="en" sz="1800"/>
              <a:t>- Apps</a:t>
            </a:r>
            <a:endParaRPr sz="1800"/>
          </a:p>
          <a:p>
            <a:pPr marL="0" lvl="0" indent="0" algn="l" rtl="0">
              <a:lnSpc>
                <a:spcPct val="115000"/>
              </a:lnSpc>
              <a:spcBef>
                <a:spcPts val="0"/>
              </a:spcBef>
              <a:spcAft>
                <a:spcPts val="0"/>
              </a:spcAft>
              <a:buClr>
                <a:schemeClr val="dk1"/>
              </a:buClr>
              <a:buSzPts val="1100"/>
              <a:buFont typeface="Arial"/>
              <a:buNone/>
            </a:pPr>
            <a:r>
              <a:rPr lang="en" sz="1800"/>
              <a:t>- Network</a:t>
            </a:r>
            <a:endParaRPr sz="1800"/>
          </a:p>
          <a:p>
            <a:pPr marL="0" lvl="0" indent="0" algn="l" rtl="0">
              <a:lnSpc>
                <a:spcPct val="115000"/>
              </a:lnSpc>
              <a:spcBef>
                <a:spcPts val="0"/>
              </a:spcBef>
              <a:spcAft>
                <a:spcPts val="0"/>
              </a:spcAft>
              <a:buClr>
                <a:schemeClr val="dk1"/>
              </a:buClr>
              <a:buSzPts val="1100"/>
              <a:buFont typeface="Arial"/>
              <a:buNone/>
            </a:pPr>
            <a:r>
              <a:rPr lang="en" sz="1800"/>
              <a:t>- Data</a:t>
            </a:r>
            <a:endParaRPr sz="1800"/>
          </a:p>
          <a:p>
            <a:pPr marL="0" lvl="0" indent="0" algn="l" rtl="0">
              <a:lnSpc>
                <a:spcPct val="115000"/>
              </a:lnSpc>
              <a:spcBef>
                <a:spcPts val="0"/>
              </a:spcBef>
              <a:spcAft>
                <a:spcPts val="0"/>
              </a:spcAft>
              <a:buClr>
                <a:schemeClr val="dk1"/>
              </a:buClr>
              <a:buSzPts val="1100"/>
              <a:buFont typeface="Arial"/>
              <a:buNone/>
            </a:pPr>
            <a:r>
              <a:rPr lang="en" sz="1800"/>
              <a:t>- Infrastructure</a:t>
            </a:r>
            <a:endParaRPr sz="1800"/>
          </a:p>
          <a:p>
            <a:pPr marL="0" lvl="0" indent="0" algn="l" rtl="0">
              <a:lnSpc>
                <a:spcPct val="115000"/>
              </a:lnSpc>
              <a:spcBef>
                <a:spcPts val="0"/>
              </a:spcBef>
              <a:spcAft>
                <a:spcPts val="0"/>
              </a:spcAft>
              <a:buClr>
                <a:schemeClr val="dk1"/>
              </a:buClr>
              <a:buSzPts val="1100"/>
              <a:buFont typeface="Arial"/>
              <a:buNone/>
            </a:pPr>
            <a:r>
              <a:rPr lang="en" sz="1800"/>
              <a:t>- Trusted and Untrusted Devices</a:t>
            </a:r>
            <a:endParaRPr sz="1800"/>
          </a:p>
          <a:p>
            <a:pPr marL="0" lvl="0" indent="0" algn="l" rtl="0">
              <a:lnSpc>
                <a:spcPct val="115000"/>
              </a:lnSpc>
              <a:spcBef>
                <a:spcPts val="0"/>
              </a:spcBef>
              <a:spcAft>
                <a:spcPts val="0"/>
              </a:spcAft>
              <a:buNone/>
            </a:pPr>
            <a:r>
              <a:rPr lang="en" sz="1800"/>
              <a:t>- Controls</a:t>
            </a:r>
            <a:endParaRPr sz="1800"/>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8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4.1 Zero Trust Model</a:t>
            </a:r>
            <a:endParaRPr sz="3600" b="1"/>
          </a:p>
        </p:txBody>
      </p:sp>
      <p:sp>
        <p:nvSpPr>
          <p:cNvPr id="392" name="Google Shape;392;p8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Open Sans"/>
                <a:ea typeface="Open Sans"/>
                <a:cs typeface="Open Sans"/>
                <a:sym typeface="Open Sans"/>
              </a:rPr>
              <a:t>Paste your Zero Trust model diagram here:</a:t>
            </a:r>
            <a:endParaRPr sz="18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
        <p:nvSpPr>
          <p:cNvPr id="393" name="Google Shape;393;p86"/>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2D23FC3E-360C-289D-9EB9-39C5D4B5DB5D}"/>
              </a:ext>
            </a:extLst>
          </p:cNvPr>
          <p:cNvPicPr>
            <a:picLocks noChangeAspect="1"/>
          </p:cNvPicPr>
          <p:nvPr/>
        </p:nvPicPr>
        <p:blipFill>
          <a:blip r:embed="rId3"/>
          <a:stretch>
            <a:fillRect/>
          </a:stretch>
        </p:blipFill>
        <p:spPr>
          <a:xfrm>
            <a:off x="0" y="3297736"/>
            <a:ext cx="7772400" cy="60464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4.2 Modern Architecture vs. Zero Trust</a:t>
            </a:r>
            <a:endParaRPr sz="3600" b="1"/>
          </a:p>
        </p:txBody>
      </p:sp>
      <p:sp>
        <p:nvSpPr>
          <p:cNvPr id="399" name="Google Shape;399;p8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Write a detailed comparative analysis of the differences between your Zero Trust model and your secure network architecture design.</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
        <p:nvSpPr>
          <p:cNvPr id="2" name="TextBox 1">
            <a:extLst>
              <a:ext uri="{FF2B5EF4-FFF2-40B4-BE49-F238E27FC236}">
                <a16:creationId xmlns:a16="http://schemas.microsoft.com/office/drawing/2014/main" id="{8462264D-909D-5F5F-DA0D-F2074CFB1D70}"/>
              </a:ext>
            </a:extLst>
          </p:cNvPr>
          <p:cNvSpPr txBox="1"/>
          <p:nvPr/>
        </p:nvSpPr>
        <p:spPr>
          <a:xfrm>
            <a:off x="0" y="3294743"/>
            <a:ext cx="7772400" cy="6986528"/>
          </a:xfrm>
          <a:prstGeom prst="rect">
            <a:avLst/>
          </a:prstGeom>
          <a:noFill/>
        </p:spPr>
        <p:txBody>
          <a:bodyPr wrap="square" rtlCol="0">
            <a:spAutoFit/>
          </a:bodyPr>
          <a:lstStyle/>
          <a:p>
            <a:pPr>
              <a:spcBef>
                <a:spcPts val="0"/>
              </a:spcBef>
              <a:spcAft>
                <a:spcPts val="0"/>
              </a:spcAft>
            </a:pPr>
            <a:r>
              <a:rPr lang="en-US" b="1" dirty="0">
                <a:solidFill>
                  <a:srgbClr val="0E101A"/>
                </a:solidFill>
                <a:effectLst/>
              </a:rPr>
              <a:t>1. Trust Assumption:</a:t>
            </a:r>
            <a:endParaRPr lang="en-US" dirty="0">
              <a:solidFill>
                <a:srgbClr val="0E101A"/>
              </a:solidFill>
              <a:effectLst/>
            </a:endParaRPr>
          </a:p>
          <a:p>
            <a:pPr>
              <a:spcBef>
                <a:spcPts val="0"/>
              </a:spcBef>
              <a:spcAft>
                <a:spcPts val="0"/>
              </a:spcAft>
            </a:pPr>
            <a:r>
              <a:rPr lang="en-US" dirty="0">
                <a:solidFill>
                  <a:srgbClr val="0E101A"/>
                </a:solidFill>
                <a:effectLst/>
              </a:rPr>
              <a:t>   - Traditional: Trust is established once inside the network.</a:t>
            </a:r>
          </a:p>
          <a:p>
            <a:pPr>
              <a:spcBef>
                <a:spcPts val="0"/>
              </a:spcBef>
              <a:spcAft>
                <a:spcPts val="0"/>
              </a:spcAft>
            </a:pPr>
            <a:r>
              <a:rPr lang="en-US" dirty="0">
                <a:solidFill>
                  <a:srgbClr val="0E101A"/>
                </a:solidFill>
                <a:effectLst/>
              </a:rPr>
              <a:t>   - Zero Trust: Trust is never assumed; verification is required for every access request.</a:t>
            </a:r>
          </a:p>
          <a:p>
            <a:pPr>
              <a:spcBef>
                <a:spcPts val="0"/>
              </a:spcBef>
              <a:spcAft>
                <a:spcPts val="0"/>
              </a:spcAft>
            </a:pPr>
            <a:r>
              <a:rPr lang="en-US" b="1" dirty="0">
                <a:solidFill>
                  <a:srgbClr val="0E101A"/>
                </a:solidFill>
                <a:effectLst/>
              </a:rPr>
              <a:t>2. Network Segmentation:</a:t>
            </a:r>
            <a:endParaRPr lang="en-US" dirty="0">
              <a:solidFill>
                <a:srgbClr val="0E101A"/>
              </a:solidFill>
              <a:effectLst/>
            </a:endParaRPr>
          </a:p>
          <a:p>
            <a:pPr>
              <a:spcBef>
                <a:spcPts val="0"/>
              </a:spcBef>
              <a:spcAft>
                <a:spcPts val="0"/>
              </a:spcAft>
            </a:pPr>
            <a:r>
              <a:rPr lang="en-US" dirty="0">
                <a:solidFill>
                  <a:srgbClr val="0E101A"/>
                </a:solidFill>
                <a:effectLst/>
              </a:rPr>
              <a:t>   - Traditional: Basic segmentation with less strict access controls.</a:t>
            </a:r>
          </a:p>
          <a:p>
            <a:pPr>
              <a:spcBef>
                <a:spcPts val="0"/>
              </a:spcBef>
              <a:spcAft>
                <a:spcPts val="0"/>
              </a:spcAft>
            </a:pPr>
            <a:r>
              <a:rPr lang="en-US" dirty="0">
                <a:solidFill>
                  <a:srgbClr val="0E101A"/>
                </a:solidFill>
                <a:effectLst/>
              </a:rPr>
              <a:t>   - Zero Trust: Extensive micro-segmentation with strict access controls throughout the network.</a:t>
            </a:r>
          </a:p>
          <a:p>
            <a:pPr>
              <a:spcBef>
                <a:spcPts val="0"/>
              </a:spcBef>
              <a:spcAft>
                <a:spcPts val="0"/>
              </a:spcAft>
            </a:pPr>
            <a:r>
              <a:rPr lang="en-US" b="1" dirty="0">
                <a:solidFill>
                  <a:srgbClr val="0E101A"/>
                </a:solidFill>
                <a:effectLst/>
              </a:rPr>
              <a:t>3. Device Trust:</a:t>
            </a:r>
            <a:endParaRPr lang="en-US" dirty="0">
              <a:solidFill>
                <a:srgbClr val="0E101A"/>
              </a:solidFill>
              <a:effectLst/>
            </a:endParaRPr>
          </a:p>
          <a:p>
            <a:pPr>
              <a:spcBef>
                <a:spcPts val="0"/>
              </a:spcBef>
              <a:spcAft>
                <a:spcPts val="0"/>
              </a:spcAft>
            </a:pPr>
            <a:r>
              <a:rPr lang="en-US" dirty="0">
                <a:solidFill>
                  <a:srgbClr val="0E101A"/>
                </a:solidFill>
                <a:effectLst/>
              </a:rPr>
              <a:t>   - Traditional: Trust in company-managed devices.</a:t>
            </a:r>
          </a:p>
          <a:p>
            <a:pPr>
              <a:spcBef>
                <a:spcPts val="0"/>
              </a:spcBef>
              <a:spcAft>
                <a:spcPts val="0"/>
              </a:spcAft>
            </a:pPr>
            <a:r>
              <a:rPr lang="en-US" dirty="0">
                <a:solidFill>
                  <a:srgbClr val="0E101A"/>
                </a:solidFill>
                <a:effectLst/>
              </a:rPr>
              <a:t>   - Zero Trust: All devices are treated as potentially hostile, with continuous security posture assessment.</a:t>
            </a:r>
          </a:p>
          <a:p>
            <a:pPr>
              <a:spcBef>
                <a:spcPts val="0"/>
              </a:spcBef>
              <a:spcAft>
                <a:spcPts val="0"/>
              </a:spcAft>
            </a:pPr>
            <a:r>
              <a:rPr lang="en-US" b="1" dirty="0">
                <a:solidFill>
                  <a:srgbClr val="0E101A"/>
                </a:solidFill>
                <a:effectLst/>
              </a:rPr>
              <a:t>4. Identity and Access Management:</a:t>
            </a:r>
            <a:endParaRPr lang="en-US" dirty="0">
              <a:solidFill>
                <a:srgbClr val="0E101A"/>
              </a:solidFill>
              <a:effectLst/>
            </a:endParaRPr>
          </a:p>
          <a:p>
            <a:pPr>
              <a:spcBef>
                <a:spcPts val="0"/>
              </a:spcBef>
              <a:spcAft>
                <a:spcPts val="0"/>
              </a:spcAft>
            </a:pPr>
            <a:r>
              <a:rPr lang="en-US" dirty="0">
                <a:solidFill>
                  <a:srgbClr val="0E101A"/>
                </a:solidFill>
                <a:effectLst/>
              </a:rPr>
              <a:t>   - Traditional: Less stringent user identity verification.</a:t>
            </a:r>
          </a:p>
          <a:p>
            <a:pPr>
              <a:spcBef>
                <a:spcPts val="0"/>
              </a:spcBef>
              <a:spcAft>
                <a:spcPts val="0"/>
              </a:spcAft>
            </a:pPr>
            <a:r>
              <a:rPr lang="en-US" dirty="0">
                <a:solidFill>
                  <a:srgbClr val="0E101A"/>
                </a:solidFill>
                <a:effectLst/>
              </a:rPr>
              <a:t>   - Zero Trust: Strong Identity and Access management controls.</a:t>
            </a:r>
          </a:p>
          <a:p>
            <a:pPr>
              <a:spcBef>
                <a:spcPts val="0"/>
              </a:spcBef>
              <a:spcAft>
                <a:spcPts val="0"/>
              </a:spcAft>
            </a:pPr>
            <a:r>
              <a:rPr lang="en-US" b="1" dirty="0">
                <a:solidFill>
                  <a:srgbClr val="0E101A"/>
                </a:solidFill>
                <a:effectLst/>
              </a:rPr>
              <a:t>5. Data Protection:</a:t>
            </a:r>
            <a:endParaRPr lang="en-US" dirty="0">
              <a:solidFill>
                <a:srgbClr val="0E101A"/>
              </a:solidFill>
              <a:effectLst/>
            </a:endParaRPr>
          </a:p>
          <a:p>
            <a:pPr>
              <a:spcBef>
                <a:spcPts val="0"/>
              </a:spcBef>
              <a:spcAft>
                <a:spcPts val="0"/>
              </a:spcAft>
            </a:pPr>
            <a:r>
              <a:rPr lang="en-US" dirty="0">
                <a:solidFill>
                  <a:srgbClr val="0E101A"/>
                </a:solidFill>
                <a:effectLst/>
              </a:rPr>
              <a:t>   - Traditional: Data security focused on perimeter </a:t>
            </a:r>
            <a:r>
              <a:rPr lang="en-US" dirty="0" err="1">
                <a:solidFill>
                  <a:srgbClr val="0E101A"/>
                </a:solidFill>
                <a:effectLst/>
              </a:rPr>
              <a:t>defence</a:t>
            </a:r>
            <a:r>
              <a:rPr lang="en-US" dirty="0">
                <a:solidFill>
                  <a:srgbClr val="0E101A"/>
                </a:solidFill>
                <a:effectLst/>
              </a:rPr>
              <a:t>.</a:t>
            </a:r>
          </a:p>
          <a:p>
            <a:pPr>
              <a:spcBef>
                <a:spcPts val="0"/>
              </a:spcBef>
              <a:spcAft>
                <a:spcPts val="0"/>
              </a:spcAft>
            </a:pPr>
            <a:r>
              <a:rPr lang="en-US" dirty="0">
                <a:solidFill>
                  <a:srgbClr val="0E101A"/>
                </a:solidFill>
                <a:effectLst/>
              </a:rPr>
              <a:t>   - Zero Trust: Data encryption throughout the network, tightly controlled access based on roles.</a:t>
            </a:r>
          </a:p>
          <a:p>
            <a:pPr>
              <a:spcBef>
                <a:spcPts val="0"/>
              </a:spcBef>
              <a:spcAft>
                <a:spcPts val="0"/>
              </a:spcAft>
            </a:pPr>
            <a:r>
              <a:rPr lang="en-US" b="1" dirty="0">
                <a:solidFill>
                  <a:srgbClr val="0E101A"/>
                </a:solidFill>
                <a:effectLst/>
              </a:rPr>
              <a:t>6. Application Security:</a:t>
            </a:r>
            <a:endParaRPr lang="en-US" dirty="0">
              <a:solidFill>
                <a:srgbClr val="0E101A"/>
              </a:solidFill>
              <a:effectLst/>
            </a:endParaRPr>
          </a:p>
          <a:p>
            <a:pPr>
              <a:spcBef>
                <a:spcPts val="0"/>
              </a:spcBef>
              <a:spcAft>
                <a:spcPts val="0"/>
              </a:spcAft>
            </a:pPr>
            <a:r>
              <a:rPr lang="en-US" dirty="0">
                <a:solidFill>
                  <a:srgbClr val="0E101A"/>
                </a:solidFill>
                <a:effectLst/>
              </a:rPr>
              <a:t>   - Traditional: Implicit trust in internal applications.</a:t>
            </a:r>
          </a:p>
          <a:p>
            <a:pPr>
              <a:spcBef>
                <a:spcPts val="0"/>
              </a:spcBef>
              <a:spcAft>
                <a:spcPts val="0"/>
              </a:spcAft>
            </a:pPr>
            <a:r>
              <a:rPr lang="en-US" dirty="0">
                <a:solidFill>
                  <a:srgbClr val="0E101A"/>
                </a:solidFill>
                <a:effectLst/>
              </a:rPr>
              <a:t>   - Zero Trust: Applications must authenticate, with continuous monitoring and access based on user identity.</a:t>
            </a:r>
          </a:p>
          <a:p>
            <a:pPr>
              <a:spcBef>
                <a:spcPts val="0"/>
              </a:spcBef>
              <a:spcAft>
                <a:spcPts val="0"/>
              </a:spcAft>
            </a:pPr>
            <a:r>
              <a:rPr lang="en-US" b="1" dirty="0">
                <a:solidFill>
                  <a:srgbClr val="0E101A"/>
                </a:solidFill>
                <a:effectLst/>
              </a:rPr>
              <a:t>7. Infrastructure Management:</a:t>
            </a:r>
            <a:endParaRPr lang="en-US" dirty="0">
              <a:solidFill>
                <a:srgbClr val="0E101A"/>
              </a:solidFill>
              <a:effectLst/>
            </a:endParaRPr>
          </a:p>
          <a:p>
            <a:pPr>
              <a:spcBef>
                <a:spcPts val="0"/>
              </a:spcBef>
              <a:spcAft>
                <a:spcPts val="0"/>
              </a:spcAft>
            </a:pPr>
            <a:r>
              <a:rPr lang="en-US" dirty="0">
                <a:solidFill>
                  <a:srgbClr val="0E101A"/>
                </a:solidFill>
                <a:effectLst/>
              </a:rPr>
              <a:t>   - Traditional: Centralized management with limited micro-segmentation.</a:t>
            </a:r>
          </a:p>
          <a:p>
            <a:pPr>
              <a:spcBef>
                <a:spcPts val="0"/>
              </a:spcBef>
              <a:spcAft>
                <a:spcPts val="0"/>
              </a:spcAft>
            </a:pPr>
            <a:r>
              <a:rPr lang="en-US" dirty="0">
                <a:solidFill>
                  <a:srgbClr val="0E101A"/>
                </a:solidFill>
                <a:effectLst/>
              </a:rPr>
              <a:t>   - Zero Trust: Infrastructure managed as code for consistent, secure deployments and enhanced visibility.</a:t>
            </a:r>
          </a:p>
          <a:p>
            <a:pPr>
              <a:spcBef>
                <a:spcPts val="0"/>
              </a:spcBef>
              <a:spcAft>
                <a:spcPts val="0"/>
              </a:spcAft>
            </a:pPr>
            <a:r>
              <a:rPr lang="en-US" b="1" dirty="0">
                <a:solidFill>
                  <a:srgbClr val="0E101A"/>
                </a:solidFill>
                <a:effectLst/>
              </a:rPr>
              <a:t>8. Continuous Authentication:</a:t>
            </a:r>
            <a:endParaRPr lang="en-US" dirty="0">
              <a:solidFill>
                <a:srgbClr val="0E101A"/>
              </a:solidFill>
              <a:effectLst/>
            </a:endParaRPr>
          </a:p>
          <a:p>
            <a:pPr>
              <a:spcBef>
                <a:spcPts val="0"/>
              </a:spcBef>
              <a:spcAft>
                <a:spcPts val="0"/>
              </a:spcAft>
            </a:pPr>
            <a:r>
              <a:rPr lang="en-US" dirty="0">
                <a:solidFill>
                  <a:srgbClr val="0E101A"/>
                </a:solidFill>
                <a:effectLst/>
              </a:rPr>
              <a:t>   - Zero Trust emphasizes continuous authentication and authorization for all users and devices.</a:t>
            </a:r>
          </a:p>
          <a:p>
            <a:pPr>
              <a:spcBef>
                <a:spcPts val="0"/>
              </a:spcBef>
              <a:spcAft>
                <a:spcPts val="0"/>
              </a:spcAft>
            </a:pPr>
            <a:r>
              <a:rPr lang="en-US" b="1" dirty="0">
                <a:solidFill>
                  <a:srgbClr val="0E101A"/>
                </a:solidFill>
                <a:effectLst/>
              </a:rPr>
              <a:t>9. Granular Access Controls:</a:t>
            </a:r>
            <a:endParaRPr lang="en-US" dirty="0">
              <a:solidFill>
                <a:srgbClr val="0E101A"/>
              </a:solidFill>
              <a:effectLst/>
            </a:endParaRPr>
          </a:p>
          <a:p>
            <a:pPr>
              <a:spcBef>
                <a:spcPts val="0"/>
              </a:spcBef>
              <a:spcAft>
                <a:spcPts val="0"/>
              </a:spcAft>
            </a:pPr>
            <a:r>
              <a:rPr lang="en-US" dirty="0">
                <a:solidFill>
                  <a:srgbClr val="0E101A"/>
                </a:solidFill>
                <a:effectLst/>
              </a:rPr>
              <a:t>   - Zero Trust enforces strict access controls at a granular level, not just at the perimeter.</a:t>
            </a:r>
          </a:p>
          <a:p>
            <a:pPr>
              <a:spcBef>
                <a:spcPts val="0"/>
              </a:spcBef>
              <a:spcAft>
                <a:spcPts val="0"/>
              </a:spcAft>
            </a:pPr>
            <a:r>
              <a:rPr lang="en-US" b="1" dirty="0">
                <a:solidFill>
                  <a:srgbClr val="0E101A"/>
                </a:solidFill>
                <a:effectLst/>
              </a:rPr>
              <a:t>10. Dynamic Access Controls:</a:t>
            </a:r>
            <a:endParaRPr lang="en-US" dirty="0">
              <a:solidFill>
                <a:srgbClr val="0E101A"/>
              </a:solidFill>
              <a:effectLst/>
            </a:endParaRPr>
          </a:p>
          <a:p>
            <a:pPr>
              <a:spcBef>
                <a:spcPts val="0"/>
              </a:spcBef>
              <a:spcAft>
                <a:spcPts val="0"/>
              </a:spcAft>
            </a:pPr>
            <a:r>
              <a:rPr lang="en-US" dirty="0">
                <a:solidFill>
                  <a:srgbClr val="0E101A"/>
                </a:solidFill>
                <a:effectLst/>
              </a:rPr>
              <a:t>    - Zero Trust implements dynamic access controls that adjust permissions based on the access request context.</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1.1 Designing the Network</a:t>
            </a:r>
            <a:endParaRPr sz="3600" b="1"/>
          </a:p>
        </p:txBody>
      </p:sp>
      <p:sp>
        <p:nvSpPr>
          <p:cNvPr id="205" name="Google Shape;205;p55"/>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dirty="0">
                <a:latin typeface="Open Sans"/>
                <a:ea typeface="Open Sans"/>
                <a:cs typeface="Open Sans"/>
                <a:sym typeface="Open Sans"/>
              </a:rPr>
              <a:t>Paste your Network Diagram here:</a:t>
            </a:r>
            <a:endParaRPr sz="1800" b="1" dirty="0">
              <a:latin typeface="Open Sans"/>
              <a:ea typeface="Open Sans"/>
              <a:cs typeface="Open Sans"/>
              <a:sym typeface="Open Sans"/>
            </a:endParaRPr>
          </a:p>
          <a:p>
            <a:pPr marL="0" lvl="0" indent="0" algn="l" rtl="0">
              <a:lnSpc>
                <a:spcPct val="200000"/>
              </a:lnSpc>
              <a:spcBef>
                <a:spcPts val="0"/>
              </a:spcBef>
              <a:spcAft>
                <a:spcPts val="0"/>
              </a:spcAft>
              <a:buNone/>
            </a:pPr>
            <a:endParaRPr sz="1900" b="1" dirty="0">
              <a:latin typeface="Open Sans"/>
              <a:ea typeface="Open Sans"/>
              <a:cs typeface="Open Sans"/>
              <a:sym typeface="Open Sans"/>
            </a:endParaRPr>
          </a:p>
          <a:p>
            <a:pPr marL="0" lvl="0" indent="0" algn="l" rtl="0">
              <a:lnSpc>
                <a:spcPct val="200000"/>
              </a:lnSpc>
              <a:spcBef>
                <a:spcPts val="0"/>
              </a:spcBef>
              <a:spcAft>
                <a:spcPts val="0"/>
              </a:spcAft>
              <a:buNone/>
            </a:pPr>
            <a:endParaRPr sz="1900" b="1" dirty="0">
              <a:latin typeface="Open Sans"/>
              <a:ea typeface="Open Sans"/>
              <a:cs typeface="Open Sans"/>
              <a:sym typeface="Open Sans"/>
            </a:endParaRPr>
          </a:p>
        </p:txBody>
      </p:sp>
      <p:sp>
        <p:nvSpPr>
          <p:cNvPr id="206" name="Google Shape;206;p55"/>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dirty="0">
                <a:solidFill>
                  <a:srgbClr val="FFFFFF"/>
                </a:solidFill>
                <a:latin typeface="Open Sans"/>
                <a:ea typeface="Open Sans"/>
                <a:cs typeface="Open Sans"/>
                <a:sym typeface="Open Sans"/>
              </a:rPr>
              <a:t>Remove this slide</a:t>
            </a:r>
            <a:endParaRPr sz="4500" dirty="0">
              <a:solidFill>
                <a:srgbClr val="FFFFF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EBB4431-ACA4-97C9-254E-D10E9DEC8BB7}"/>
              </a:ext>
            </a:extLst>
          </p:cNvPr>
          <p:cNvPicPr>
            <a:picLocks noChangeAspect="1"/>
          </p:cNvPicPr>
          <p:nvPr/>
        </p:nvPicPr>
        <p:blipFill>
          <a:blip r:embed="rId3"/>
          <a:stretch>
            <a:fillRect/>
          </a:stretch>
        </p:blipFill>
        <p:spPr>
          <a:xfrm>
            <a:off x="0" y="3260028"/>
            <a:ext cx="7772400" cy="66423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0"/>
        <p:cNvGrpSpPr/>
        <p:nvPr/>
      </p:nvGrpSpPr>
      <p:grpSpPr>
        <a:xfrm>
          <a:off x="0" y="0"/>
          <a:ext cx="0" cy="0"/>
          <a:chOff x="0" y="0"/>
          <a:chExt cx="0" cy="0"/>
        </a:xfrm>
      </p:grpSpPr>
      <p:sp>
        <p:nvSpPr>
          <p:cNvPr id="211" name="Google Shape;211;p56"/>
          <p:cNvSpPr/>
          <p:nvPr/>
        </p:nvSpPr>
        <p:spPr>
          <a:xfrm>
            <a:off x="1184725" y="4003550"/>
            <a:ext cx="5583900" cy="34053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Building a Secure Network Architecture</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in Azure</a:t>
            </a:r>
            <a:endParaRPr sz="3600" b="1">
              <a:solidFill>
                <a:srgbClr val="FFFFFF"/>
              </a:solidFill>
              <a:latin typeface="Open Sans"/>
              <a:ea typeface="Open Sans"/>
              <a:cs typeface="Open Sans"/>
              <a:sym typeface="Open Sans"/>
            </a:endParaRPr>
          </a:p>
        </p:txBody>
      </p:sp>
      <p:sp>
        <p:nvSpPr>
          <p:cNvPr id="212" name="Google Shape;212;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2: Building the Network</a:t>
            </a:r>
            <a:endParaRPr sz="3600" b="1"/>
          </a:p>
        </p:txBody>
      </p:sp>
      <p:sp>
        <p:nvSpPr>
          <p:cNvPr id="218" name="Google Shape;218;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After designing the network architecture, you now present your design to XYZ's stakeholders. They're all on board with your design, and have given you the green light to start building the architecture out in Azure.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So your next task is to go the Project Workspace in the classroom, and build out the enterprise network in Azure!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with the Udacity classroom workspace, there will be a Resource Group in Azure called ‘entp-project’ that has already been created for you.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using your own Azure account, first of all you should create a resource group called ‘entp-project’.</a:t>
            </a:r>
            <a:endParaRPr sz="1800" b="1">
              <a:latin typeface="Open Sans"/>
              <a:ea typeface="Open Sans"/>
              <a:cs typeface="Open Sans"/>
              <a:sym typeface="Open Sans"/>
            </a:endParaRPr>
          </a:p>
          <a:p>
            <a:pPr marL="0" lvl="0" indent="0" algn="l" rtl="0">
              <a:spcBef>
                <a:spcPts val="1600"/>
              </a:spcBef>
              <a:spcAft>
                <a:spcPts val="0"/>
              </a:spcAft>
              <a:buClr>
                <a:schemeClr val="dk1"/>
              </a:buClr>
              <a:buSzPts val="1100"/>
              <a:buFont typeface="Arial"/>
              <a:buNone/>
            </a:pPr>
            <a:r>
              <a:rPr lang="en" sz="1800" b="1">
                <a:latin typeface="Open Sans"/>
                <a:ea typeface="Open Sans"/>
                <a:cs typeface="Open Sans"/>
                <a:sym typeface="Open Sans"/>
              </a:rPr>
              <a:t>This ‘entp-project’ resource group is where you will create all the components that make up this project. When creating VMs in this section, please only use Standard_B1s for your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of your network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2.1.1 Screenshot</a:t>
            </a:r>
            <a:endParaRPr sz="3600" b="1"/>
          </a:p>
          <a:p>
            <a:pPr marL="0" lvl="0" indent="0" algn="l" rtl="0">
              <a:lnSpc>
                <a:spcPct val="115000"/>
              </a:lnSpc>
              <a:spcBef>
                <a:spcPts val="1200"/>
              </a:spcBef>
              <a:spcAft>
                <a:spcPts val="1200"/>
              </a:spcAft>
              <a:buClr>
                <a:schemeClr val="dk1"/>
              </a:buClr>
              <a:buSzPts val="1100"/>
              <a:buFont typeface="Arial"/>
              <a:buNone/>
            </a:pPr>
            <a:r>
              <a:rPr lang="en" sz="2000" b="1">
                <a:solidFill>
                  <a:schemeClr val="dk2"/>
                </a:solidFill>
              </a:rPr>
              <a:t>Create two Azure Virtual Networks in the resource group ‘entp-project’. Label one for your DMZ and one as your Internal.</a:t>
            </a:r>
            <a:endParaRPr sz="2000" b="1"/>
          </a:p>
        </p:txBody>
      </p:sp>
      <p:pic>
        <p:nvPicPr>
          <p:cNvPr id="1026" name="Picture 2">
            <a:extLst>
              <a:ext uri="{FF2B5EF4-FFF2-40B4-BE49-F238E27FC236}">
                <a16:creationId xmlns:a16="http://schemas.microsoft.com/office/drawing/2014/main" id="{33CB3F5F-AE4D-7360-C6A4-85D8430A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69902"/>
            <a:ext cx="7772399" cy="41185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2.1.2 Screenshot</a:t>
            </a:r>
            <a:endParaRPr sz="3600" b="1"/>
          </a:p>
          <a:p>
            <a:pPr marL="0" lvl="0" indent="0" algn="l" rtl="0">
              <a:lnSpc>
                <a:spcPct val="115000"/>
              </a:lnSpc>
              <a:spcBef>
                <a:spcPts val="1200"/>
              </a:spcBef>
              <a:spcAft>
                <a:spcPts val="0"/>
              </a:spcAft>
              <a:buNone/>
            </a:pPr>
            <a:r>
              <a:rPr lang="en" sz="2000" b="1">
                <a:solidFill>
                  <a:schemeClr val="dk2"/>
                </a:solidFill>
              </a:rPr>
              <a:t>Create 2 subnets within your DMZ - subnets should be public and private.</a:t>
            </a:r>
            <a:endParaRPr sz="3800" b="1"/>
          </a:p>
          <a:p>
            <a:pPr marL="0" lvl="0" indent="0" algn="l" rtl="0">
              <a:lnSpc>
                <a:spcPct val="115000"/>
              </a:lnSpc>
              <a:spcBef>
                <a:spcPts val="1200"/>
              </a:spcBef>
              <a:spcAft>
                <a:spcPts val="1200"/>
              </a:spcAft>
              <a:buNone/>
            </a:pPr>
            <a:endParaRPr sz="2000" b="1">
              <a:solidFill>
                <a:schemeClr val="dk2"/>
              </a:solidFill>
            </a:endParaRPr>
          </a:p>
        </p:txBody>
      </p:sp>
      <p:pic>
        <p:nvPicPr>
          <p:cNvPr id="2052" name="Picture 4">
            <a:extLst>
              <a:ext uri="{FF2B5EF4-FFF2-40B4-BE49-F238E27FC236}">
                <a16:creationId xmlns:a16="http://schemas.microsoft.com/office/drawing/2014/main" id="{9B3E7CEF-C16A-A58A-D203-2D8EB1DDE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2" y="4151086"/>
            <a:ext cx="7831471" cy="1756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2.1.3 Screenshot</a:t>
            </a:r>
            <a:endParaRPr sz="3600" b="1"/>
          </a:p>
          <a:p>
            <a:pPr marL="0" lvl="0" indent="0" algn="l" rtl="0">
              <a:lnSpc>
                <a:spcPct val="115000"/>
              </a:lnSpc>
              <a:spcBef>
                <a:spcPts val="1200"/>
              </a:spcBef>
              <a:spcAft>
                <a:spcPts val="1200"/>
              </a:spcAft>
              <a:buNone/>
            </a:pPr>
            <a:r>
              <a:rPr lang="en" sz="1800" b="1">
                <a:solidFill>
                  <a:schemeClr val="dk2"/>
                </a:solidFill>
              </a:rPr>
              <a:t>Create three subnets in your internal network and label them Management, Secure, and Enterprise.</a:t>
            </a:r>
            <a:endParaRPr sz="3600" b="1"/>
          </a:p>
        </p:txBody>
      </p:sp>
      <p:pic>
        <p:nvPicPr>
          <p:cNvPr id="4098" name="Picture 2">
            <a:extLst>
              <a:ext uri="{FF2B5EF4-FFF2-40B4-BE49-F238E27FC236}">
                <a16:creationId xmlns:a16="http://schemas.microsoft.com/office/drawing/2014/main" id="{46E682FE-9BDF-519D-E0E1-FCD25843F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 y="3331409"/>
            <a:ext cx="7756656" cy="33887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681</TotalTime>
  <Words>3291</Words>
  <Application>Microsoft Office PowerPoint</Application>
  <PresentationFormat>Custom</PresentationFormat>
  <Paragraphs>280</Paragraphs>
  <Slides>38</Slides>
  <Notes>36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38</vt:i4>
      </vt:variant>
    </vt:vector>
  </HeadingPairs>
  <TitlesOfParts>
    <vt:vector size="47" baseType="lpstr">
      <vt:lpstr>Open Sans Light</vt:lpstr>
      <vt:lpstr>Arial</vt:lpstr>
      <vt:lpstr>Helvetica Neue</vt:lpstr>
      <vt:lpstr>Open Sans</vt:lpstr>
      <vt:lpstr>Calibri</vt:lpstr>
      <vt:lpstr>Simple Light</vt:lpstr>
      <vt:lpstr>Simple Light</vt:lpstr>
      <vt:lpstr>Simple Light</vt:lpstr>
      <vt:lpstr>White</vt:lpstr>
      <vt:lpstr>Project: Securing the Perimeter  Directions and  Submission Template </vt:lpstr>
      <vt:lpstr>PowerPoint Presentation</vt:lpstr>
      <vt:lpstr>Section 1: Designing the Network</vt:lpstr>
      <vt:lpstr>1.1 Designing the Network</vt:lpstr>
      <vt:lpstr>PowerPoint Presentation</vt:lpstr>
      <vt:lpstr>Section 2: Building the Network</vt:lpstr>
      <vt:lpstr>2.1.1 Screenshot Create two Azure Virtual Networks in the resource group ‘entp-project’. Label one for your DMZ and one as your Internal.</vt:lpstr>
      <vt:lpstr>2.1.2 Screenshot Create 2 subnets within your DMZ - subnets should be public and private. </vt:lpstr>
      <vt:lpstr>2.1.3 Screenshot Create three subnets in your internal network and label them Management, Secure, and Enterprise.</vt:lpstr>
      <vt:lpstr>2.2 Creating Virtual Machines</vt:lpstr>
      <vt:lpstr>2.2.1 Screenshot Create one VM in each of your public and private DMZ subnets. Please only use Standard_B1s for your VM size and select the Linux Ubuntu 18.04 image, otherwise you will encounter an error.</vt:lpstr>
      <vt:lpstr>2.2.2 Screenshot Create one VM in each of your Management, Secure, and Enterprise internal subnets. Please only use Standard_B1s for your VM size and select the Linux Ubuntu 18.04 image, otherwise you will encounter an error.</vt:lpstr>
      <vt:lpstr>2.3 Secure Routing</vt:lpstr>
      <vt:lpstr>2.3.1 Screenshot Traffic rules in your DMZ. </vt:lpstr>
      <vt:lpstr>2.3.2 Screenshot Traffic rules in your Internal network. </vt:lpstr>
      <vt:lpstr>2.4 VPN Access</vt:lpstr>
      <vt:lpstr>2.4.1 Screenshot Create a VPN to connect to your internal network. </vt:lpstr>
      <vt:lpstr>2.4.2 Screenshot Test VPN connection by connecting to one of the VMs in your internal network.</vt:lpstr>
      <vt:lpstr>PowerPoint Presentation</vt:lpstr>
      <vt:lpstr>Section 3: Build the SIEM</vt:lpstr>
      <vt:lpstr> 3.1.1 Screenshot Create a VM in your private DMZ. On that VM, go through the process to create an ELK Server. For your Elk Server use the VM size DS1_v2 and  Linux Ubuntu 18.04 image. </vt:lpstr>
      <vt:lpstr> 3.1.2 Screenshot Set up routing to only allow traffic inbound to the server from both your virtual networks, and make sure Kibana is only accessible when you're on the network. </vt:lpstr>
      <vt:lpstr>3.2 Ingest Logs</vt:lpstr>
      <vt:lpstr> 3.2.1 Screenshot Install Filebeat on your web servers and show the Filebeat service as active. </vt:lpstr>
      <vt:lpstr> 3.2.2 Screenshot Configure Filebeat to route web server logs to Elasticsearch. </vt:lpstr>
      <vt:lpstr> 3.2.3 Screenshot Simulate web traffic to your web servers using https://www.babylontraffic.com. </vt:lpstr>
      <vt:lpstr> 3.2.4 Screenshot Web server logs appear in Kibana. </vt:lpstr>
      <vt:lpstr>3.3 Build Alerts</vt:lpstr>
      <vt:lpstr> 3.3.1 Screenshot Create an alert for DoS attack. </vt:lpstr>
      <vt:lpstr> 3.3.2 Screenshot Create an alert for Brute Force attack. </vt:lpstr>
      <vt:lpstr> 3.3.3 Screenshot Create an alert for a scanning attack. During the scan, an attacker is looking to identify what ports are open. </vt:lpstr>
      <vt:lpstr>3.4 Incident Response Playbook</vt:lpstr>
      <vt:lpstr>PowerPoint Presentation</vt:lpstr>
      <vt:lpstr>PowerPoint Presentation</vt:lpstr>
      <vt:lpstr>PowerPoint Presentation</vt:lpstr>
      <vt:lpstr>Section 4: Zero Trust Model</vt:lpstr>
      <vt:lpstr>4.1 Zero Trust Model</vt:lpstr>
      <vt:lpstr>4.2 Modern Architecture vs. Zero Trust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Securing the Perimeter  Directions and  Submission Template</dc:title>
  <dc:creator>PAIS</dc:creator>
  <cp:lastModifiedBy>ROYLAN PAIS</cp:lastModifiedBy>
  <cp:revision>15</cp:revision>
  <dcterms:modified xsi:type="dcterms:W3CDTF">2024-04-20T01:01:53Z</dcterms:modified>
</cp:coreProperties>
</file>